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9"/>
  </p:notesMasterIdLst>
  <p:handoutMasterIdLst>
    <p:handoutMasterId r:id="rId70"/>
  </p:handoutMasterIdLst>
  <p:sldIdLst>
    <p:sldId id="256" r:id="rId2"/>
    <p:sldId id="311" r:id="rId3"/>
    <p:sldId id="312" r:id="rId4"/>
    <p:sldId id="313" r:id="rId5"/>
    <p:sldId id="314" r:id="rId6"/>
    <p:sldId id="315" r:id="rId7"/>
    <p:sldId id="316" r:id="rId8"/>
    <p:sldId id="317" r:id="rId9"/>
    <p:sldId id="318" r:id="rId10"/>
    <p:sldId id="319" r:id="rId11"/>
    <p:sldId id="320" r:id="rId12"/>
    <p:sldId id="321" r:id="rId13"/>
    <p:sldId id="322" r:id="rId14"/>
    <p:sldId id="323" r:id="rId15"/>
    <p:sldId id="324" r:id="rId16"/>
    <p:sldId id="325" r:id="rId17"/>
    <p:sldId id="326" r:id="rId18"/>
    <p:sldId id="327" r:id="rId19"/>
    <p:sldId id="328" r:id="rId20"/>
    <p:sldId id="329" r:id="rId21"/>
    <p:sldId id="330" r:id="rId22"/>
    <p:sldId id="331" r:id="rId23"/>
    <p:sldId id="332" r:id="rId24"/>
    <p:sldId id="333" r:id="rId25"/>
    <p:sldId id="334" r:id="rId26"/>
    <p:sldId id="335" r:id="rId27"/>
    <p:sldId id="336" r:id="rId28"/>
    <p:sldId id="337" r:id="rId29"/>
    <p:sldId id="338" r:id="rId30"/>
    <p:sldId id="339" r:id="rId31"/>
    <p:sldId id="340" r:id="rId32"/>
    <p:sldId id="341" r:id="rId33"/>
    <p:sldId id="342" r:id="rId34"/>
    <p:sldId id="343" r:id="rId35"/>
    <p:sldId id="344" r:id="rId36"/>
    <p:sldId id="345" r:id="rId37"/>
    <p:sldId id="346" r:id="rId38"/>
    <p:sldId id="347" r:id="rId39"/>
    <p:sldId id="348" r:id="rId40"/>
    <p:sldId id="349" r:id="rId41"/>
    <p:sldId id="350" r:id="rId42"/>
    <p:sldId id="351" r:id="rId43"/>
    <p:sldId id="352" r:id="rId44"/>
    <p:sldId id="353" r:id="rId45"/>
    <p:sldId id="354" r:id="rId46"/>
    <p:sldId id="355" r:id="rId47"/>
    <p:sldId id="356" r:id="rId48"/>
    <p:sldId id="357" r:id="rId49"/>
    <p:sldId id="358" r:id="rId50"/>
    <p:sldId id="359" r:id="rId51"/>
    <p:sldId id="360" r:id="rId52"/>
    <p:sldId id="361" r:id="rId53"/>
    <p:sldId id="362" r:id="rId54"/>
    <p:sldId id="363" r:id="rId55"/>
    <p:sldId id="364" r:id="rId56"/>
    <p:sldId id="365" r:id="rId57"/>
    <p:sldId id="366" r:id="rId58"/>
    <p:sldId id="367" r:id="rId59"/>
    <p:sldId id="368" r:id="rId60"/>
    <p:sldId id="369" r:id="rId61"/>
    <p:sldId id="370" r:id="rId62"/>
    <p:sldId id="371" r:id="rId63"/>
    <p:sldId id="372" r:id="rId64"/>
    <p:sldId id="373" r:id="rId65"/>
    <p:sldId id="374" r:id="rId66"/>
    <p:sldId id="375" r:id="rId67"/>
    <p:sldId id="376" r:id="rId6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74F6C"/>
    <a:srgbClr val="2E4158"/>
    <a:srgbClr val="2738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>
        <p:scale>
          <a:sx n="100" d="100"/>
          <a:sy n="100" d="100"/>
        </p:scale>
        <p:origin x="-1312" y="60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notesMaster" Target="notesMasters/notesMaster1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handoutMaster" Target="handoutMasters/handoutMaster1.xml"/><Relationship Id="rId71" Type="http://schemas.openxmlformats.org/officeDocument/2006/relationships/printerSettings" Target="printerSettings/printerSettings1.bin"/><Relationship Id="rId72" Type="http://schemas.openxmlformats.org/officeDocument/2006/relationships/presProps" Target="pres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viewProps" Target="viewProps.xml"/><Relationship Id="rId74" Type="http://schemas.openxmlformats.org/officeDocument/2006/relationships/theme" Target="theme/theme1.xml"/><Relationship Id="rId75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596CD9-0248-3B43-8DC0-5CD18E54004E}" type="datetimeFigureOut">
              <a:rPr lang="en-US" smtClean="0"/>
              <a:t>4/6/17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AAE699-BFB1-0A41-971E-13AB17111F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31546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119CCE-9736-8745-9D81-CC4939A47941}" type="datetimeFigureOut">
              <a:rPr lang="en-US" smtClean="0"/>
              <a:t>4/6/17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C4F453-DC52-AD4D-94A0-BEFB36B8CC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785646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6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6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4F453-DC52-AD4D-94A0-BEFB36B8CCF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6641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4D2101-0A97-4066-B868-635877478EBF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 dirty="0" smtClean="0"/>
              <a:t>phpMyAdmin</a:t>
            </a:r>
            <a:endParaRPr lang="en-US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4D2101-0A97-4066-B868-635877478EBF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 dirty="0" smtClean="0"/>
              <a:t>phpMyAdmin</a:t>
            </a:r>
            <a:endParaRPr lang="en-US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4D2101-0A97-4066-B868-635877478EBF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 dirty="0" smtClean="0"/>
              <a:t>phpMyAdmin</a:t>
            </a:r>
            <a:endParaRPr lang="en-US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4D2101-0A97-4066-B868-635877478EBF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 dirty="0" smtClean="0"/>
              <a:t>phpMyAdmin</a:t>
            </a:r>
            <a:endParaRPr lang="en-US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4D2101-0A97-4066-B868-635877478EBF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 dirty="0" smtClean="0"/>
              <a:t>phpMyAdmin</a:t>
            </a:r>
            <a:endParaRPr lang="en-US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4D2101-0A97-4066-B868-635877478EBF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 dirty="0" smtClean="0"/>
              <a:t>phpMyAdmin</a:t>
            </a:r>
            <a:endParaRPr lang="en-US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4D2101-0A97-4066-B868-635877478EBF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 dirty="0" smtClean="0"/>
              <a:t>phpMyAdmin</a:t>
            </a:r>
            <a:endParaRPr lang="en-US"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4D2101-0A97-4066-B868-635877478EBF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 dirty="0" smtClean="0"/>
              <a:t>phpMyAdmin</a:t>
            </a:r>
            <a:endParaRPr lang="en-US"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4D2101-0A97-4066-B868-635877478EBF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 dirty="0" smtClean="0"/>
              <a:t>phpMyAdmin</a:t>
            </a:r>
            <a:endParaRPr lang="en-US"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4D2101-0A97-4066-B868-635877478EBF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 dirty="0" smtClean="0"/>
              <a:t>phpMyAdmin</a:t>
            </a:r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4D2101-0A97-4066-B868-635877478EBF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 dirty="0" smtClean="0"/>
              <a:t>phpMyAdmin</a:t>
            </a:r>
            <a:endParaRPr lang="en-US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4D2101-0A97-4066-B868-635877478EBF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 dirty="0" smtClean="0"/>
              <a:t>phpMyAdmin</a:t>
            </a:r>
            <a:endParaRPr lang="en-US"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4D2101-0A97-4066-B868-635877478EBF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 dirty="0" smtClean="0"/>
              <a:t>phpMyAdmin</a:t>
            </a:r>
            <a:endParaRPr lang="en-US"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4D2101-0A97-4066-B868-635877478EBF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 dirty="0" smtClean="0"/>
              <a:t>phpMyAdmin</a:t>
            </a:r>
            <a:endParaRPr lang="en-US"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4D2101-0A97-4066-B868-635877478EBF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 dirty="0" smtClean="0"/>
              <a:t>phpMyAdmin</a:t>
            </a:r>
            <a:endParaRPr lang="en-US"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4D2101-0A97-4066-B868-635877478EBF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 dirty="0" smtClean="0"/>
              <a:t>phpMyAdmin</a:t>
            </a:r>
            <a:endParaRPr lang="en-US"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4D2101-0A97-4066-B868-635877478EBF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 dirty="0" smtClean="0"/>
              <a:t>phpMyAdmin</a:t>
            </a:r>
            <a:endParaRPr lang="en-US"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499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  <p:sp>
        <p:nvSpPr>
          <p:cNvPr id="8499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3156CAE-77B7-4040-AC9C-3F3C5161F352}" type="slidenum">
              <a:rPr lang="x-none" smtClean="0"/>
              <a:pPr/>
              <a:t>26</a:t>
            </a:fld>
            <a:endParaRPr lang="en-US" smtClean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4D2101-0A97-4066-B868-635877478EBF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 dirty="0" smtClean="0"/>
              <a:t>phpMyAdmin</a:t>
            </a:r>
            <a:endParaRPr lang="en-US" dirty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4D2101-0A97-4066-B868-635877478EBF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 dirty="0" smtClean="0"/>
              <a:t>phpMyAdmin</a:t>
            </a:r>
            <a:endParaRPr lang="en-US" dirty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4D2101-0A97-4066-B868-635877478EBF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 dirty="0" smtClean="0"/>
              <a:t>phpMyAdmin</a:t>
            </a:r>
            <a:endParaRPr 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4D2101-0A97-4066-B868-635877478EBF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 dirty="0" smtClean="0"/>
              <a:t>phpMyAdmin</a:t>
            </a:r>
            <a:endParaRPr lang="en-US"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4D2101-0A97-4066-B868-635877478EBF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 dirty="0" smtClean="0"/>
              <a:t>phpMyAdmin</a:t>
            </a:r>
            <a:endParaRPr lang="en-US" dirty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4D2101-0A97-4066-B868-635877478EBF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 dirty="0" smtClean="0"/>
              <a:t>phpMyAdmin</a:t>
            </a:r>
            <a:endParaRPr lang="en-US" dirty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4D2101-0A97-4066-B868-635877478EBF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 dirty="0" smtClean="0"/>
              <a:t>phpMyAdmin</a:t>
            </a:r>
            <a:endParaRPr lang="en-US" dirty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4D2101-0A97-4066-B868-635877478EBF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 dirty="0" smtClean="0"/>
              <a:t>phpMyAdmin</a:t>
            </a:r>
            <a:endParaRPr lang="en-US" dirty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4D2101-0A97-4066-B868-635877478EBF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 dirty="0" smtClean="0"/>
              <a:t>phpMyAdmin</a:t>
            </a:r>
            <a:endParaRPr lang="en-US" dirty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499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  <p:sp>
        <p:nvSpPr>
          <p:cNvPr id="8499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3156CAE-77B7-4040-AC9C-3F3C5161F352}" type="slidenum">
              <a:rPr lang="x-none" smtClean="0"/>
              <a:pPr/>
              <a:t>35</a:t>
            </a:fld>
            <a:endParaRPr lang="en-US" smtClean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4D2101-0A97-4066-B868-635877478EBF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 dirty="0" smtClean="0"/>
              <a:t>phpMyAdmin</a:t>
            </a:r>
            <a:endParaRPr lang="en-US" dirty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4D2101-0A97-4066-B868-635877478EBF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 dirty="0" smtClean="0"/>
              <a:t>phpMyAdmin</a:t>
            </a:r>
            <a:endParaRPr lang="en-US" dirty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4D2101-0A97-4066-B868-635877478EBF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 dirty="0" smtClean="0"/>
              <a:t>phpMyAdmin</a:t>
            </a:r>
            <a:endParaRPr lang="en-US" dirty="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4D2101-0A97-4066-B868-635877478EBF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 dirty="0" smtClean="0"/>
              <a:t>phpMyAdmin</a:t>
            </a:r>
            <a:endParaRPr 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4D2101-0A97-4066-B868-635877478EBF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 dirty="0" smtClean="0"/>
              <a:t>phpMyAdmin</a:t>
            </a:r>
            <a:endParaRPr lang="en-US" dirty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499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  <p:sp>
        <p:nvSpPr>
          <p:cNvPr id="8499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3156CAE-77B7-4040-AC9C-3F3C5161F352}" type="slidenum">
              <a:rPr lang="x-none" smtClean="0"/>
              <a:pPr/>
              <a:t>40</a:t>
            </a:fld>
            <a:endParaRPr lang="en-US" smtClean="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4D2101-0A97-4066-B868-635877478EBF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 dirty="0" smtClean="0"/>
              <a:t>phpMyAdmin</a:t>
            </a:r>
            <a:endParaRPr lang="en-US" dirty="0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4D2101-0A97-4066-B868-635877478EBF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 dirty="0" smtClean="0"/>
              <a:t>phpMyAdmin</a:t>
            </a:r>
            <a:endParaRPr lang="en-US" dirty="0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4D2101-0A97-4066-B868-635877478EBF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 dirty="0" smtClean="0"/>
              <a:t>phpMyAdmin</a:t>
            </a:r>
            <a:endParaRPr lang="en-US" dirty="0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499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  <p:sp>
        <p:nvSpPr>
          <p:cNvPr id="8499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3156CAE-77B7-4040-AC9C-3F3C5161F352}" type="slidenum">
              <a:rPr lang="x-none" smtClean="0"/>
              <a:pPr/>
              <a:t>44</a:t>
            </a:fld>
            <a:endParaRPr lang="en-US" smtClean="0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4D2101-0A97-4066-B868-635877478EBF}" type="slidenum">
              <a:rPr lang="en-US" smtClean="0"/>
              <a:pPr/>
              <a:t>45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 dirty="0" smtClean="0"/>
              <a:t>phpMyAdmin</a:t>
            </a:r>
            <a:endParaRPr lang="en-US" dirty="0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4D2101-0A97-4066-B868-635877478EBF}" type="slidenum">
              <a:rPr lang="en-US" smtClean="0"/>
              <a:pPr/>
              <a:t>46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 dirty="0" smtClean="0"/>
              <a:t>phpMyAdmin</a:t>
            </a:r>
            <a:endParaRPr lang="en-US" dirty="0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4D2101-0A97-4066-B868-635877478EBF}" type="slidenum">
              <a:rPr lang="en-US" smtClean="0"/>
              <a:pPr/>
              <a:t>47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 dirty="0" smtClean="0"/>
              <a:t>phpMyAdmin</a:t>
            </a:r>
            <a:endParaRPr lang="en-US" dirty="0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499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  <p:sp>
        <p:nvSpPr>
          <p:cNvPr id="8499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3156CAE-77B7-4040-AC9C-3F3C5161F352}" type="slidenum">
              <a:rPr lang="x-none" smtClean="0"/>
              <a:pPr/>
              <a:t>48</a:t>
            </a:fld>
            <a:endParaRPr lang="en-US" smtClean="0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4D2101-0A97-4066-B868-635877478EBF}" type="slidenum">
              <a:rPr lang="en-US" smtClean="0"/>
              <a:pPr/>
              <a:t>49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 dirty="0" smtClean="0"/>
              <a:t>phpMyAdmin</a:t>
            </a:r>
            <a:endParaRPr 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4D2101-0A97-4066-B868-635877478EBF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 dirty="0" smtClean="0"/>
              <a:t>phpMyAdmin</a:t>
            </a:r>
            <a:endParaRPr lang="en-US" dirty="0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4D2101-0A97-4066-B868-635877478EBF}" type="slidenum">
              <a:rPr lang="en-US" smtClean="0"/>
              <a:pPr/>
              <a:t>50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 dirty="0" smtClean="0"/>
              <a:t>phpMyAdmin</a:t>
            </a:r>
            <a:endParaRPr lang="en-US" dirty="0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4D2101-0A97-4066-B868-635877478EBF}" type="slidenum">
              <a:rPr lang="en-US" smtClean="0"/>
              <a:pPr/>
              <a:t>51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 dirty="0" smtClean="0"/>
              <a:t>phpMyAdmin</a:t>
            </a:r>
            <a:endParaRPr lang="en-US" dirty="0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499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  <p:sp>
        <p:nvSpPr>
          <p:cNvPr id="8499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3156CAE-77B7-4040-AC9C-3F3C5161F352}" type="slidenum">
              <a:rPr lang="x-none" smtClean="0"/>
              <a:pPr/>
              <a:t>52</a:t>
            </a:fld>
            <a:endParaRPr lang="en-US" smtClean="0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4D2101-0A97-4066-B868-635877478EBF}" type="slidenum">
              <a:rPr lang="en-US" smtClean="0"/>
              <a:pPr/>
              <a:t>53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 dirty="0" smtClean="0"/>
              <a:t>phpMyAdmin</a:t>
            </a:r>
            <a:endParaRPr lang="en-US" dirty="0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4D2101-0A97-4066-B868-635877478EBF}" type="slidenum">
              <a:rPr lang="en-US" smtClean="0"/>
              <a:pPr/>
              <a:t>54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 dirty="0" smtClean="0"/>
              <a:t>phpMyAdmin</a:t>
            </a:r>
            <a:endParaRPr lang="en-US" dirty="0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4D2101-0A97-4066-B868-635877478EBF}" type="slidenum">
              <a:rPr lang="en-US" smtClean="0"/>
              <a:pPr/>
              <a:t>55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 dirty="0" smtClean="0"/>
              <a:t>phpMyAdmin</a:t>
            </a:r>
            <a:endParaRPr lang="en-US" dirty="0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4D2101-0A97-4066-B868-635877478EBF}" type="slidenum">
              <a:rPr lang="en-US" smtClean="0"/>
              <a:pPr/>
              <a:t>56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 dirty="0" smtClean="0"/>
              <a:t>phpMyAdmin</a:t>
            </a:r>
            <a:endParaRPr lang="en-US" dirty="0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4D2101-0A97-4066-B868-635877478EBF}" type="slidenum">
              <a:rPr lang="en-US" smtClean="0"/>
              <a:pPr/>
              <a:t>57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 dirty="0" smtClean="0"/>
              <a:t>phpMyAdmin</a:t>
            </a:r>
            <a:endParaRPr lang="en-US" dirty="0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499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  <p:sp>
        <p:nvSpPr>
          <p:cNvPr id="8499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3156CAE-77B7-4040-AC9C-3F3C5161F352}" type="slidenum">
              <a:rPr lang="x-none" smtClean="0"/>
              <a:pPr/>
              <a:t>58</a:t>
            </a:fld>
            <a:endParaRPr lang="en-US" smtClean="0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4D2101-0A97-4066-B868-635877478EBF}" type="slidenum">
              <a:rPr lang="en-US" smtClean="0"/>
              <a:pPr/>
              <a:t>59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 dirty="0" smtClean="0"/>
              <a:t>phpMyAdmin</a:t>
            </a:r>
            <a:endParaRPr 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4D2101-0A97-4066-B868-635877478EBF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 dirty="0" smtClean="0"/>
              <a:t>phpMyAdmin</a:t>
            </a:r>
            <a:endParaRPr lang="en-US" dirty="0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4D2101-0A97-4066-B868-635877478EBF}" type="slidenum">
              <a:rPr lang="en-US" smtClean="0"/>
              <a:pPr/>
              <a:t>60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 dirty="0" smtClean="0"/>
              <a:t>phpMyAdmin</a:t>
            </a:r>
            <a:endParaRPr lang="en-US" dirty="0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4D2101-0A97-4066-B868-635877478EBF}" type="slidenum">
              <a:rPr lang="en-US" smtClean="0"/>
              <a:pPr/>
              <a:t>61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 dirty="0" smtClean="0"/>
              <a:t>phpMyAdmin</a:t>
            </a:r>
            <a:endParaRPr lang="en-US" dirty="0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4D2101-0A97-4066-B868-635877478EBF}" type="slidenum">
              <a:rPr lang="en-US" smtClean="0"/>
              <a:pPr/>
              <a:t>62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 dirty="0" smtClean="0"/>
              <a:t>phpMyAdmin</a:t>
            </a:r>
            <a:endParaRPr lang="en-US" dirty="0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499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  <p:sp>
        <p:nvSpPr>
          <p:cNvPr id="8499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3156CAE-77B7-4040-AC9C-3F3C5161F352}" type="slidenum">
              <a:rPr lang="x-none" smtClean="0"/>
              <a:pPr/>
              <a:t>63</a:t>
            </a:fld>
            <a:endParaRPr lang="en-US" smtClean="0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4D2101-0A97-4066-B868-635877478EBF}" type="slidenum">
              <a:rPr lang="en-US" smtClean="0"/>
              <a:pPr/>
              <a:t>64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 dirty="0" smtClean="0"/>
              <a:t>phpMyAdmin</a:t>
            </a:r>
            <a:endParaRPr lang="en-US" dirty="0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4D2101-0A97-4066-B868-635877478EBF}" type="slidenum">
              <a:rPr lang="en-US" smtClean="0"/>
              <a:pPr/>
              <a:t>65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 dirty="0" smtClean="0"/>
              <a:t>phpMyAdmin</a:t>
            </a:r>
            <a:endParaRPr lang="en-US" dirty="0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4D2101-0A97-4066-B868-635877478EBF}" type="slidenum">
              <a:rPr lang="en-US" smtClean="0"/>
              <a:pPr/>
              <a:t>66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 dirty="0" smtClean="0"/>
              <a:t>phpMyAdmin</a:t>
            </a:r>
            <a:endParaRPr lang="en-US" dirty="0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4D2101-0A97-4066-B868-635877478EBF}" type="slidenum">
              <a:rPr lang="en-US" smtClean="0"/>
              <a:pPr/>
              <a:t>67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 dirty="0" smtClean="0"/>
              <a:t>phpMyAdmin</a:t>
            </a:r>
            <a:endParaRPr 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4D2101-0A97-4066-B868-635877478EBF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 dirty="0" smtClean="0"/>
              <a:t>phpMyAdmin</a:t>
            </a:r>
            <a:endParaRPr 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4D2101-0A97-4066-B868-635877478EBF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 dirty="0" smtClean="0"/>
              <a:t>phpMyAdmin</a:t>
            </a:r>
            <a:endParaRPr 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4D2101-0A97-4066-B868-635877478EBF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 dirty="0" smtClean="0"/>
              <a:t>phpMyAdmin</a:t>
            </a:r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 userDrawn="1"/>
        </p:nvSpPr>
        <p:spPr>
          <a:xfrm>
            <a:off x="584200" y="5998280"/>
            <a:ext cx="3517900" cy="195439"/>
          </a:xfrm>
          <a:prstGeom prst="rect">
            <a:avLst/>
          </a:prstGeom>
          <a:solidFill>
            <a:srgbClr val="374F6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 userDrawn="1"/>
        </p:nvSpPr>
        <p:spPr>
          <a:xfrm>
            <a:off x="1371600" y="1095837"/>
            <a:ext cx="7315200" cy="4394200"/>
          </a:xfrm>
          <a:prstGeom prst="rect">
            <a:avLst/>
          </a:prstGeom>
          <a:solidFill>
            <a:srgbClr val="374F6C">
              <a:alpha val="49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_83006385_code.jpg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200" y="1476837"/>
            <a:ext cx="7874000" cy="4426142"/>
          </a:xfrm>
          <a:prstGeom prst="rect">
            <a:avLst/>
          </a:prstGeom>
          <a:solidFill>
            <a:srgbClr val="27384B"/>
          </a:solidFill>
          <a:effectLst/>
          <a:scene3d>
            <a:camera prst="orthographicFront"/>
            <a:lightRig rig="threePt" dir="t"/>
          </a:scene3d>
          <a:sp3d extrusionH="76200">
            <a:extrusionClr>
              <a:srgbClr val="374F6C"/>
            </a:extrusionClr>
          </a:sp3d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556500" cy="1470025"/>
          </a:xfrm>
        </p:spPr>
        <p:txBody>
          <a:bodyPr>
            <a:noAutofit/>
          </a:bodyPr>
          <a:lstStyle>
            <a:lvl1pPr>
              <a:defRPr sz="6600">
                <a:solidFill>
                  <a:schemeClr val="bg1"/>
                </a:solidFill>
                <a:latin typeface="Helvetica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FD91E1-0C90-264D-8DDA-5DD4BF03B0ED}" type="datetime1">
              <a:rPr lang="en-ID" smtClean="0"/>
              <a:t>4/6/17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 descr="bangsacerdas.png"/>
          <p:cNvPicPr>
            <a:picLocks noChangeAspect="1"/>
          </p:cNvPicPr>
          <p:nvPr userDrawn="1"/>
        </p:nvPicPr>
        <p:blipFill>
          <a:blip r:embed="rId3">
            <a:alphaModFix amt="7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0" y="170805"/>
            <a:ext cx="2133600" cy="746760"/>
          </a:xfrm>
          <a:prstGeom prst="rect">
            <a:avLst/>
          </a:prstGeom>
        </p:spPr>
      </p:pic>
      <p:sp>
        <p:nvSpPr>
          <p:cNvPr id="17" name="TextBox 16"/>
          <p:cNvSpPr txBox="1"/>
          <p:nvPr userDrawn="1"/>
        </p:nvSpPr>
        <p:spPr>
          <a:xfrm rot="10800000" flipV="1">
            <a:off x="520510" y="5924154"/>
            <a:ext cx="33401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 smtClean="0">
                <a:solidFill>
                  <a:schemeClr val="bg1"/>
                </a:solidFill>
                <a:latin typeface="Helvetica"/>
                <a:cs typeface="Helvetica"/>
              </a:rPr>
              <a:t>Bangsacerdas</a:t>
            </a:r>
            <a:r>
              <a:rPr lang="en-US" sz="1400" b="1" baseline="0" dirty="0" smtClean="0">
                <a:solidFill>
                  <a:schemeClr val="bg1"/>
                </a:solidFill>
                <a:latin typeface="Helvetica"/>
                <a:cs typeface="Helvetica"/>
              </a:rPr>
              <a:t> institute</a:t>
            </a:r>
            <a:endParaRPr lang="en-US" sz="1400" b="1" dirty="0">
              <a:solidFill>
                <a:schemeClr val="bg1"/>
              </a:solidFill>
              <a:latin typeface="Helvetica"/>
              <a:cs typeface="Helvetica"/>
            </a:endParaRPr>
          </a:p>
        </p:txBody>
      </p:sp>
      <p:grpSp>
        <p:nvGrpSpPr>
          <p:cNvPr id="19" name="Group 18"/>
          <p:cNvGrpSpPr/>
          <p:nvPr userDrawn="1"/>
        </p:nvGrpSpPr>
        <p:grpSpPr>
          <a:xfrm flipH="1">
            <a:off x="292100" y="370468"/>
            <a:ext cx="393700" cy="415395"/>
            <a:chOff x="8399119" y="274641"/>
            <a:chExt cx="477519" cy="415395"/>
          </a:xfrm>
        </p:grpSpPr>
        <p:sp>
          <p:nvSpPr>
            <p:cNvPr id="20" name="Rectangle 19"/>
            <p:cNvSpPr/>
            <p:nvPr userDrawn="1"/>
          </p:nvSpPr>
          <p:spPr>
            <a:xfrm>
              <a:off x="8399119" y="274641"/>
              <a:ext cx="431800" cy="53722"/>
            </a:xfrm>
            <a:prstGeom prst="rect">
              <a:avLst/>
            </a:prstGeom>
            <a:solidFill>
              <a:srgbClr val="27384B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 userDrawn="1"/>
          </p:nvSpPr>
          <p:spPr>
            <a:xfrm rot="5400000">
              <a:off x="8646082" y="459479"/>
              <a:ext cx="415394" cy="45719"/>
            </a:xfrm>
            <a:prstGeom prst="rect">
              <a:avLst/>
            </a:prstGeom>
            <a:solidFill>
              <a:srgbClr val="27384B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/>
          <p:cNvGrpSpPr/>
          <p:nvPr userDrawn="1"/>
        </p:nvGrpSpPr>
        <p:grpSpPr>
          <a:xfrm rot="10800000" flipH="1">
            <a:off x="8458200" y="5876043"/>
            <a:ext cx="393700" cy="415395"/>
            <a:chOff x="8399119" y="274641"/>
            <a:chExt cx="477519" cy="415395"/>
          </a:xfrm>
        </p:grpSpPr>
        <p:sp>
          <p:nvSpPr>
            <p:cNvPr id="23" name="Rectangle 22"/>
            <p:cNvSpPr/>
            <p:nvPr userDrawn="1"/>
          </p:nvSpPr>
          <p:spPr>
            <a:xfrm>
              <a:off x="8399119" y="274641"/>
              <a:ext cx="431800" cy="53722"/>
            </a:xfrm>
            <a:prstGeom prst="rect">
              <a:avLst/>
            </a:prstGeom>
            <a:solidFill>
              <a:srgbClr val="27384B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 userDrawn="1"/>
          </p:nvSpPr>
          <p:spPr>
            <a:xfrm rot="5400000">
              <a:off x="8646082" y="459479"/>
              <a:ext cx="415394" cy="45719"/>
            </a:xfrm>
            <a:prstGeom prst="rect">
              <a:avLst/>
            </a:prstGeom>
            <a:solidFill>
              <a:srgbClr val="27384B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Title 1"/>
          <p:cNvSpPr txBox="1">
            <a:spLocks/>
          </p:cNvSpPr>
          <p:nvPr userDrawn="1"/>
        </p:nvSpPr>
        <p:spPr>
          <a:xfrm>
            <a:off x="685800" y="4010949"/>
            <a:ext cx="75565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6600" kern="1200">
                <a:solidFill>
                  <a:schemeClr val="bg1"/>
                </a:solidFill>
                <a:latin typeface="Helvetica"/>
                <a:ea typeface="+mj-ea"/>
                <a:cs typeface="+mj-cs"/>
              </a:defRPr>
            </a:lvl1pPr>
          </a:lstStyle>
          <a:p>
            <a:r>
              <a:rPr lang="en-US" sz="2400" dirty="0" err="1" smtClean="0"/>
              <a:t>Bangsacerdas</a:t>
            </a:r>
            <a:r>
              <a:rPr lang="en-US" sz="2400" dirty="0" smtClean="0"/>
              <a:t> institute </a:t>
            </a:r>
            <a:r>
              <a:rPr lang="en-US" sz="2400" baseline="0" dirty="0" smtClean="0"/>
              <a:t>Full Web </a:t>
            </a:r>
            <a:r>
              <a:rPr lang="en-US" sz="2400" baseline="0" dirty="0" err="1" smtClean="0"/>
              <a:t>Devs</a:t>
            </a:r>
            <a:r>
              <a:rPr lang="en-US" sz="2400" baseline="0" dirty="0" smtClean="0"/>
              <a:t> : 5 April 2017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456056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64B12-5CE2-BA4B-98F2-EF503F0312B8}" type="datetime1">
              <a:rPr lang="en-ID" smtClean="0"/>
              <a:t>4/6/17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F90C5-00AE-CD42-A714-6D1F998F6D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9996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0136C-1353-554F-A1E6-83894E55DF0C}" type="datetime1">
              <a:rPr lang="en-ID" smtClean="0"/>
              <a:t>4/6/17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F90C5-00AE-CD42-A714-6D1F998F6D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1981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4F93DB-D448-4233-8281-A3CB1112969D}" type="datetime1">
              <a:rPr lang="en-US" smtClean="0"/>
              <a:t>4/6/17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University of Sulaimani, Faculty of Physical &amp; Basic Education, Department of Computer Science  2014 / 2015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2612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274638"/>
            <a:ext cx="5562601" cy="1532456"/>
          </a:xfrm>
        </p:spPr>
        <p:txBody>
          <a:bodyPr>
            <a:noAutofit/>
          </a:bodyPr>
          <a:lstStyle>
            <a:lvl1pPr>
              <a:defRPr sz="4800" b="1">
                <a:solidFill>
                  <a:srgbClr val="27384B"/>
                </a:solidFill>
                <a:latin typeface="Helvetica"/>
                <a:cs typeface="Helvetica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46656"/>
            <a:ext cx="8229600" cy="3879507"/>
          </a:xfrm>
        </p:spPr>
        <p:txBody>
          <a:bodyPr/>
          <a:lstStyle>
            <a:lvl1pPr>
              <a:defRPr>
                <a:latin typeface="Helvetica"/>
                <a:cs typeface="Helvetica"/>
              </a:defRPr>
            </a:lvl1pPr>
            <a:lvl2pPr>
              <a:defRPr>
                <a:latin typeface="Helvetica"/>
                <a:cs typeface="Helvetica"/>
              </a:defRPr>
            </a:lvl2pPr>
            <a:lvl3pPr>
              <a:defRPr>
                <a:latin typeface="Helvetica"/>
                <a:cs typeface="Helvetica"/>
              </a:defRPr>
            </a:lvl3pPr>
            <a:lvl4pPr>
              <a:defRPr>
                <a:latin typeface="Helvetica"/>
                <a:cs typeface="Helvetica"/>
              </a:defRPr>
            </a:lvl4pPr>
            <a:lvl5pPr>
              <a:defRPr>
                <a:latin typeface="Helvetica"/>
                <a:cs typeface="Helvetica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7" name="Picture 6" descr="bangsacerdas.png"/>
          <p:cNvPicPr>
            <a:picLocks noChangeAspect="1"/>
          </p:cNvPicPr>
          <p:nvPr userDrawn="1"/>
        </p:nvPicPr>
        <p:blipFill>
          <a:blip r:embed="rId2">
            <a:alphaModFix amt="7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0" y="544185"/>
            <a:ext cx="2133600" cy="746760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 rot="10800000" flipV="1">
            <a:off x="264158" y="6387644"/>
            <a:ext cx="2536230" cy="3077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 smtClean="0">
                <a:solidFill>
                  <a:schemeClr val="bg1">
                    <a:lumMod val="85000"/>
                  </a:schemeClr>
                </a:solidFill>
                <a:latin typeface="Helvetica"/>
                <a:cs typeface="Helvetica"/>
              </a:rPr>
              <a:t>Bangsacerdas</a:t>
            </a:r>
            <a:r>
              <a:rPr lang="en-US" sz="1400" b="1" baseline="0" dirty="0" smtClean="0">
                <a:solidFill>
                  <a:schemeClr val="bg1">
                    <a:lumMod val="85000"/>
                  </a:schemeClr>
                </a:solidFill>
                <a:latin typeface="Helvetica"/>
                <a:cs typeface="Helvetica"/>
              </a:rPr>
              <a:t> Institute </a:t>
            </a:r>
            <a:endParaRPr lang="en-US" sz="1400" b="1" dirty="0">
              <a:solidFill>
                <a:schemeClr val="bg1">
                  <a:lumMod val="85000"/>
                </a:schemeClr>
              </a:solidFill>
              <a:latin typeface="Helvetica"/>
              <a:cs typeface="Helvetica"/>
            </a:endParaRPr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8399119" y="274641"/>
            <a:ext cx="477519" cy="415395"/>
            <a:chOff x="8399119" y="274641"/>
            <a:chExt cx="477519" cy="415395"/>
          </a:xfrm>
        </p:grpSpPr>
        <p:sp>
          <p:nvSpPr>
            <p:cNvPr id="14" name="Rectangle 13"/>
            <p:cNvSpPr/>
            <p:nvPr userDrawn="1"/>
          </p:nvSpPr>
          <p:spPr>
            <a:xfrm>
              <a:off x="8399119" y="274641"/>
              <a:ext cx="431800" cy="53722"/>
            </a:xfrm>
            <a:prstGeom prst="rect">
              <a:avLst/>
            </a:prstGeom>
            <a:solidFill>
              <a:srgbClr val="27384B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 userDrawn="1"/>
          </p:nvSpPr>
          <p:spPr>
            <a:xfrm rot="5400000">
              <a:off x="8646082" y="459479"/>
              <a:ext cx="415394" cy="45719"/>
            </a:xfrm>
            <a:prstGeom prst="rect">
              <a:avLst/>
            </a:prstGeom>
            <a:solidFill>
              <a:srgbClr val="27384B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/>
          <p:cNvGrpSpPr/>
          <p:nvPr userDrawn="1"/>
        </p:nvGrpSpPr>
        <p:grpSpPr>
          <a:xfrm rot="10800000">
            <a:off x="218439" y="5894391"/>
            <a:ext cx="477519" cy="415395"/>
            <a:chOff x="8399119" y="274641"/>
            <a:chExt cx="477519" cy="415395"/>
          </a:xfrm>
        </p:grpSpPr>
        <p:sp>
          <p:nvSpPr>
            <p:cNvPr id="18" name="Rectangle 17"/>
            <p:cNvSpPr/>
            <p:nvPr userDrawn="1"/>
          </p:nvSpPr>
          <p:spPr>
            <a:xfrm>
              <a:off x="8399119" y="274641"/>
              <a:ext cx="431800" cy="53722"/>
            </a:xfrm>
            <a:prstGeom prst="rect">
              <a:avLst/>
            </a:prstGeom>
            <a:solidFill>
              <a:srgbClr val="27384B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 userDrawn="1"/>
          </p:nvSpPr>
          <p:spPr>
            <a:xfrm rot="5400000">
              <a:off x="8646082" y="459479"/>
              <a:ext cx="415394" cy="45719"/>
            </a:xfrm>
            <a:prstGeom prst="rect">
              <a:avLst/>
            </a:prstGeom>
            <a:solidFill>
              <a:srgbClr val="27384B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Rectangle 19"/>
          <p:cNvSpPr/>
          <p:nvPr userDrawn="1"/>
        </p:nvSpPr>
        <p:spPr>
          <a:xfrm>
            <a:off x="4975660" y="6387644"/>
            <a:ext cx="52006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 err="1" smtClean="0">
                <a:solidFill>
                  <a:schemeClr val="bg1">
                    <a:lumMod val="75000"/>
                  </a:schemeClr>
                </a:solidFill>
                <a:latin typeface="Helvetica"/>
                <a:cs typeface="Helvetica"/>
              </a:rPr>
              <a:t>Bangsacerdas</a:t>
            </a:r>
            <a:r>
              <a:rPr lang="en-US" sz="1800" dirty="0" smtClean="0">
                <a:solidFill>
                  <a:schemeClr val="bg1">
                    <a:lumMod val="75000"/>
                  </a:schemeClr>
                </a:solidFill>
                <a:latin typeface="Helvetica"/>
                <a:cs typeface="Helvetica"/>
              </a:rPr>
              <a:t> institute </a:t>
            </a:r>
            <a:r>
              <a:rPr lang="en-US" sz="1800" baseline="0" dirty="0" smtClean="0">
                <a:solidFill>
                  <a:schemeClr val="bg1">
                    <a:lumMod val="75000"/>
                  </a:schemeClr>
                </a:solidFill>
                <a:latin typeface="Helvetica"/>
                <a:cs typeface="Helvetica"/>
              </a:rPr>
              <a:t>Batch #1</a:t>
            </a:r>
            <a:endParaRPr lang="en-US" sz="1800" dirty="0">
              <a:solidFill>
                <a:schemeClr val="bg1">
                  <a:lumMod val="75000"/>
                </a:schemeClr>
              </a:solidFill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1944635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1B5F2-2DDF-0548-8F5B-A00FA6EA59D9}" type="datetime1">
              <a:rPr lang="en-ID" smtClean="0"/>
              <a:t>4/6/17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F90C5-00AE-CD42-A714-6D1F998F6D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0803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855690-C0E1-FA46-A5B2-576ED50982E2}" type="datetime1">
              <a:rPr lang="en-ID" smtClean="0"/>
              <a:t>4/6/17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F90C5-00AE-CD42-A714-6D1F998F6D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7703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23B36-34C3-9D43-899F-4F5959394E18}" type="datetime1">
              <a:rPr lang="en-ID" smtClean="0"/>
              <a:t>4/6/17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F90C5-00AE-CD42-A714-6D1F998F6D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5681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6944C6-177D-D043-B2D3-98F8B2F4DD32}" type="datetime1">
              <a:rPr lang="en-ID" smtClean="0"/>
              <a:t>4/6/17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F90C5-00AE-CD42-A714-6D1F998F6D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6022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DC25F6-7F39-7D4D-B9EA-13F872DF7C4A}" type="datetime1">
              <a:rPr lang="en-ID" smtClean="0"/>
              <a:t>4/6/17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F90C5-00AE-CD42-A714-6D1F998F6D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6817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679C81-48DC-1E4E-8C02-5C8DA6B4E6AE}" type="datetime1">
              <a:rPr lang="en-ID" smtClean="0"/>
              <a:t>4/6/17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F90C5-00AE-CD42-A714-6D1F998F6D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6638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56D182-DB29-4648-BE18-620B89E3C407}" type="datetime1">
              <a:rPr lang="en-ID" smtClean="0"/>
              <a:t>4/6/17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F90C5-00AE-CD42-A714-6D1F998F6D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2641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9F4657-1114-1F4F-BE14-C10E90D9C7F1}" type="datetime1">
              <a:rPr lang="en-ID" smtClean="0"/>
              <a:t>4/6/17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CF90C5-00AE-CD42-A714-6D1F998F6D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8143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4" Type="http://schemas.openxmlformats.org/officeDocument/2006/relationships/image" Target="../media/image13.jpe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8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9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0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4" Type="http://schemas.openxmlformats.org/officeDocument/2006/relationships/image" Target="../media/image22.jpe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3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4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5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6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4" Type="http://schemas.openxmlformats.org/officeDocument/2006/relationships/image" Target="../media/image28.jpeg"/><Relationship Id="rId5" Type="http://schemas.openxmlformats.org/officeDocument/2006/relationships/image" Target="../media/image29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4" Type="http://schemas.openxmlformats.org/officeDocument/2006/relationships/image" Target="../media/image31.jpe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4" Type="http://schemas.openxmlformats.org/officeDocument/2006/relationships/image" Target="../media/image33.jpe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4" Type="http://schemas.openxmlformats.org/officeDocument/2006/relationships/image" Target="../media/image35.jpe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4.jpe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6.jpe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7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4" Type="http://schemas.openxmlformats.org/officeDocument/2006/relationships/image" Target="../media/image39.jpe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0.jpe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1.jpe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2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4" Type="http://schemas.openxmlformats.org/officeDocument/2006/relationships/image" Target="../media/image44.jpe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4" Type="http://schemas.openxmlformats.org/officeDocument/2006/relationships/image" Target="../media/image46.jpe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4" Type="http://schemas.openxmlformats.org/officeDocument/2006/relationships/image" Target="../media/image48.jpe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4.jpeg"/><Relationship Id="rId5" Type="http://schemas.openxmlformats.org/officeDocument/2006/relationships/image" Target="../media/image5.jpe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4" Type="http://schemas.openxmlformats.org/officeDocument/2006/relationships/image" Target="../media/image50.jpe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51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4" Type="http://schemas.openxmlformats.org/officeDocument/2006/relationships/image" Target="../media/image53.jpe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4" Type="http://schemas.openxmlformats.org/officeDocument/2006/relationships/image" Target="../media/image55.jpe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4" Type="http://schemas.openxmlformats.org/officeDocument/2006/relationships/image" Target="../media/image57.jpe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58.jpe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59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4.jpeg"/><Relationship Id="rId5" Type="http://schemas.openxmlformats.org/officeDocument/2006/relationships/image" Target="../media/image5.jpe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4" Type="http://schemas.openxmlformats.org/officeDocument/2006/relationships/image" Target="../media/image61.jpe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62.jpe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63.jpe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4" Type="http://schemas.openxmlformats.org/officeDocument/2006/relationships/image" Target="../media/image65.jpe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4" Type="http://schemas.openxmlformats.org/officeDocument/2006/relationships/image" Target="../media/image67.jpe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4" Type="http://schemas.openxmlformats.org/officeDocument/2006/relationships/image" Target="../media/image69.jpe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4" Type="http://schemas.openxmlformats.org/officeDocument/2006/relationships/image" Target="../media/image71.jpe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4" Type="http://schemas.openxmlformats.org/officeDocument/2006/relationships/image" Target="../media/image73.jpe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6.jpeg"/><Relationship Id="rId5" Type="http://schemas.openxmlformats.org/officeDocument/2006/relationships/image" Target="../media/image7.jpe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74.jpe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4" Type="http://schemas.openxmlformats.org/officeDocument/2006/relationships/image" Target="../media/image76.jpe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77.jpe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78.jpe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79.jpe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4" Type="http://schemas.openxmlformats.org/officeDocument/2006/relationships/image" Target="../media/image81.jpe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4" Type="http://schemas.openxmlformats.org/officeDocument/2006/relationships/image" Target="../media/image83.jpe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PHPMyAdmin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294967295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3CCF90C5-00AE-CD42-A714-6D1F998F6D6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8470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457200" y="76200"/>
            <a:ext cx="709982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i="1" dirty="0" smtClean="0">
                <a:solidFill>
                  <a:srgbClr val="FABE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Familiarizing yourself with phpMyAdmin</a:t>
            </a:r>
            <a:endParaRPr lang="en-US" sz="3200" dirty="0"/>
          </a:p>
        </p:txBody>
      </p:sp>
      <p:cxnSp>
        <p:nvCxnSpPr>
          <p:cNvPr id="14" name="Straight Connector 13"/>
          <p:cNvCxnSpPr/>
          <p:nvPr/>
        </p:nvCxnSpPr>
        <p:spPr bwMode="auto">
          <a:xfrm>
            <a:off x="457200" y="685800"/>
            <a:ext cx="8153400" cy="1587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838200" y="1219200"/>
            <a:ext cx="716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dirty="0" smtClean="0"/>
              <a:t>Insert: we can </a:t>
            </a:r>
            <a:r>
              <a:rPr lang="en-US" b="1" dirty="0" smtClean="0"/>
              <a:t>insert</a:t>
            </a:r>
            <a:r>
              <a:rPr lang="en-US" dirty="0" smtClean="0"/>
              <a:t> new rows (or field) into a table.</a:t>
            </a:r>
            <a:endParaRPr lang="en-US" dirty="0"/>
          </a:p>
        </p:txBody>
      </p:sp>
      <p:pic>
        <p:nvPicPr>
          <p:cNvPr id="8" name="Picture 7" descr="111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537" y="2009775"/>
            <a:ext cx="7400925" cy="401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2109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457200" y="76200"/>
            <a:ext cx="709982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i="1" dirty="0" smtClean="0">
                <a:solidFill>
                  <a:srgbClr val="FABE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Familiarizing yourself with phpMyAdmin</a:t>
            </a:r>
            <a:endParaRPr lang="en-US" sz="3200" dirty="0"/>
          </a:p>
        </p:txBody>
      </p:sp>
      <p:cxnSp>
        <p:nvCxnSpPr>
          <p:cNvPr id="14" name="Straight Connector 13"/>
          <p:cNvCxnSpPr/>
          <p:nvPr/>
        </p:nvCxnSpPr>
        <p:spPr bwMode="auto">
          <a:xfrm>
            <a:off x="457200" y="685800"/>
            <a:ext cx="8153400" cy="1587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838200" y="1219200"/>
            <a:ext cx="716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dirty="0" smtClean="0"/>
              <a:t>Empty: we can </a:t>
            </a:r>
            <a:r>
              <a:rPr lang="en-US" b="1" dirty="0" smtClean="0"/>
              <a:t>Delete </a:t>
            </a:r>
            <a:r>
              <a:rPr lang="en-US" dirty="0" smtClean="0"/>
              <a:t>the contents of a table.</a:t>
            </a:r>
            <a:endParaRPr lang="en-US" dirty="0"/>
          </a:p>
        </p:txBody>
      </p:sp>
      <p:pic>
        <p:nvPicPr>
          <p:cNvPr id="9" name="Picture 8" descr="112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775" y="2019300"/>
            <a:ext cx="741045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2944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457200" y="76200"/>
            <a:ext cx="709982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i="1" dirty="0" smtClean="0">
                <a:solidFill>
                  <a:srgbClr val="FABE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Familiarizing yourself with phpMyAdmin</a:t>
            </a:r>
            <a:endParaRPr lang="en-US" sz="3200" dirty="0"/>
          </a:p>
        </p:txBody>
      </p:sp>
      <p:cxnSp>
        <p:nvCxnSpPr>
          <p:cNvPr id="14" name="Straight Connector 13"/>
          <p:cNvCxnSpPr/>
          <p:nvPr/>
        </p:nvCxnSpPr>
        <p:spPr bwMode="auto">
          <a:xfrm>
            <a:off x="457200" y="685800"/>
            <a:ext cx="8153400" cy="1587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838200" y="1185204"/>
            <a:ext cx="716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dirty="0" smtClean="0"/>
              <a:t>Drop: we can </a:t>
            </a:r>
            <a:r>
              <a:rPr lang="en-US" b="1" dirty="0" smtClean="0"/>
              <a:t>Delete </a:t>
            </a:r>
            <a:r>
              <a:rPr lang="en-US" dirty="0" smtClean="0"/>
              <a:t>(or drop) an entire table altogether.</a:t>
            </a:r>
            <a:endParaRPr lang="en-US" dirty="0"/>
          </a:p>
        </p:txBody>
      </p:sp>
      <p:pic>
        <p:nvPicPr>
          <p:cNvPr id="9" name="Picture 8" descr="112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775" y="2019300"/>
            <a:ext cx="7410450" cy="4000500"/>
          </a:xfrm>
          <a:prstGeom prst="rect">
            <a:avLst/>
          </a:prstGeom>
        </p:spPr>
      </p:pic>
      <p:pic>
        <p:nvPicPr>
          <p:cNvPr id="8" name="Picture 7" descr="113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775" y="1943100"/>
            <a:ext cx="741045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8778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457200" y="76200"/>
            <a:ext cx="709982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i="1" dirty="0" smtClean="0">
                <a:solidFill>
                  <a:srgbClr val="FABE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Familiarizing yourself with phpMyAdmin</a:t>
            </a:r>
            <a:endParaRPr lang="en-US" sz="3200" dirty="0"/>
          </a:p>
        </p:txBody>
      </p:sp>
      <p:cxnSp>
        <p:nvCxnSpPr>
          <p:cNvPr id="14" name="Straight Connector 13"/>
          <p:cNvCxnSpPr/>
          <p:nvPr/>
        </p:nvCxnSpPr>
        <p:spPr bwMode="auto">
          <a:xfrm>
            <a:off x="457200" y="685800"/>
            <a:ext cx="8153400" cy="1587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838200" y="1185204"/>
            <a:ext cx="716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dirty="0" smtClean="0"/>
              <a:t>We can alternatively click on this link to view the database </a:t>
            </a:r>
            <a:r>
              <a:rPr lang="en-US" b="1" dirty="0" smtClean="0"/>
              <a:t>Structure </a:t>
            </a:r>
            <a:endParaRPr lang="en-US" b="1" dirty="0"/>
          </a:p>
        </p:txBody>
      </p:sp>
      <p:pic>
        <p:nvPicPr>
          <p:cNvPr id="12" name="Picture 11" descr="114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775" y="2000250"/>
            <a:ext cx="7410450" cy="401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9220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457200" y="76200"/>
            <a:ext cx="709982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i="1" dirty="0" smtClean="0">
                <a:solidFill>
                  <a:srgbClr val="FABE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Familiarizing yourself with phpMyAdmin</a:t>
            </a:r>
            <a:endParaRPr lang="en-US" sz="3200" dirty="0"/>
          </a:p>
        </p:txBody>
      </p:sp>
      <p:cxnSp>
        <p:nvCxnSpPr>
          <p:cNvPr id="14" name="Straight Connector 13"/>
          <p:cNvCxnSpPr/>
          <p:nvPr/>
        </p:nvCxnSpPr>
        <p:spPr bwMode="auto">
          <a:xfrm>
            <a:off x="457200" y="685800"/>
            <a:ext cx="8153400" cy="1587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838200" y="1185204"/>
            <a:ext cx="7162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dirty="0" smtClean="0"/>
              <a:t>SQL Query Window: we can open a </a:t>
            </a:r>
            <a:r>
              <a:rPr lang="en-US" b="1" dirty="0" smtClean="0"/>
              <a:t>SQL Query </a:t>
            </a:r>
            <a:r>
              <a:rPr lang="en-US" dirty="0" smtClean="0"/>
              <a:t>window for entering direct queries to the database.</a:t>
            </a:r>
            <a:endParaRPr lang="en-US" b="1" dirty="0"/>
          </a:p>
        </p:txBody>
      </p:sp>
      <p:pic>
        <p:nvPicPr>
          <p:cNvPr id="8" name="Picture 7" descr="115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775" y="1990725"/>
            <a:ext cx="7410450" cy="402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3760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457200" y="76200"/>
            <a:ext cx="709982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i="1" dirty="0" smtClean="0">
                <a:solidFill>
                  <a:srgbClr val="FABE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Familiarizing yourself with phpMyAdmin</a:t>
            </a:r>
            <a:endParaRPr lang="en-US" sz="3200" dirty="0"/>
          </a:p>
        </p:txBody>
      </p:sp>
      <p:cxnSp>
        <p:nvCxnSpPr>
          <p:cNvPr id="14" name="Straight Connector 13"/>
          <p:cNvCxnSpPr/>
          <p:nvPr/>
        </p:nvCxnSpPr>
        <p:spPr bwMode="auto">
          <a:xfrm>
            <a:off x="457200" y="685800"/>
            <a:ext cx="8153400" cy="1587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838200" y="1185204"/>
            <a:ext cx="716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dirty="0" smtClean="0"/>
              <a:t>We can click on this link to perform </a:t>
            </a:r>
            <a:r>
              <a:rPr lang="en-US" b="1" dirty="0" smtClean="0"/>
              <a:t>Search</a:t>
            </a:r>
            <a:r>
              <a:rPr lang="en-US" dirty="0" smtClean="0"/>
              <a:t>.</a:t>
            </a:r>
            <a:endParaRPr lang="en-US" b="1" dirty="0"/>
          </a:p>
        </p:txBody>
      </p:sp>
      <p:pic>
        <p:nvPicPr>
          <p:cNvPr id="9" name="Picture 8" descr="116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775" y="2009775"/>
            <a:ext cx="7410450" cy="401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519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457200" y="76200"/>
            <a:ext cx="709982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i="1" dirty="0" smtClean="0">
                <a:solidFill>
                  <a:srgbClr val="FABE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Familiarizing yourself with phpMyAdmin</a:t>
            </a:r>
            <a:endParaRPr lang="en-US" sz="3200" dirty="0"/>
          </a:p>
        </p:txBody>
      </p:sp>
      <p:cxnSp>
        <p:nvCxnSpPr>
          <p:cNvPr id="14" name="Straight Connector 13"/>
          <p:cNvCxnSpPr/>
          <p:nvPr/>
        </p:nvCxnSpPr>
        <p:spPr bwMode="auto">
          <a:xfrm>
            <a:off x="457200" y="685800"/>
            <a:ext cx="8153400" cy="1587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838200" y="1185204"/>
            <a:ext cx="7162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dirty="0" smtClean="0"/>
              <a:t>This also opens a SQL Query window, but provides an easier step-by-step way to make queries.</a:t>
            </a:r>
            <a:endParaRPr lang="en-US" b="1" dirty="0"/>
          </a:p>
        </p:txBody>
      </p:sp>
      <p:pic>
        <p:nvPicPr>
          <p:cNvPr id="8" name="Picture 7" descr="117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300" y="2019300"/>
            <a:ext cx="73914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7423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457200" y="76200"/>
            <a:ext cx="709982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i="1" dirty="0" smtClean="0">
                <a:solidFill>
                  <a:srgbClr val="FABE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Familiarizing yourself with phpMyAdmin</a:t>
            </a:r>
            <a:endParaRPr lang="en-US" sz="3200" dirty="0"/>
          </a:p>
        </p:txBody>
      </p:sp>
      <p:cxnSp>
        <p:nvCxnSpPr>
          <p:cNvPr id="14" name="Straight Connector 13"/>
          <p:cNvCxnSpPr/>
          <p:nvPr/>
        </p:nvCxnSpPr>
        <p:spPr bwMode="auto">
          <a:xfrm>
            <a:off x="457200" y="685800"/>
            <a:ext cx="8153400" cy="1587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838200" y="1185204"/>
            <a:ext cx="716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dirty="0" smtClean="0"/>
              <a:t>Export: we can </a:t>
            </a:r>
            <a:r>
              <a:rPr lang="en-US" b="1" dirty="0" smtClean="0"/>
              <a:t>Export</a:t>
            </a:r>
            <a:r>
              <a:rPr lang="en-US" dirty="0" smtClean="0"/>
              <a:t> databases to our local computer.</a:t>
            </a:r>
            <a:endParaRPr lang="en-US" b="1" dirty="0"/>
          </a:p>
        </p:txBody>
      </p:sp>
      <p:pic>
        <p:nvPicPr>
          <p:cNvPr id="9" name="Picture 8" descr="118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537" y="2009775"/>
            <a:ext cx="7400925" cy="401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4546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457200" y="76200"/>
            <a:ext cx="709982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i="1" dirty="0" smtClean="0">
                <a:solidFill>
                  <a:srgbClr val="FABE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Familiarizing yourself with phpMyAdmin</a:t>
            </a:r>
            <a:endParaRPr lang="en-US" sz="3200" dirty="0"/>
          </a:p>
        </p:txBody>
      </p:sp>
      <p:cxnSp>
        <p:nvCxnSpPr>
          <p:cNvPr id="14" name="Straight Connector 13"/>
          <p:cNvCxnSpPr/>
          <p:nvPr/>
        </p:nvCxnSpPr>
        <p:spPr bwMode="auto">
          <a:xfrm>
            <a:off x="457200" y="685800"/>
            <a:ext cx="8153400" cy="1587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838200" y="1185204"/>
            <a:ext cx="7162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dirty="0" smtClean="0"/>
              <a:t>Import: we can </a:t>
            </a:r>
            <a:r>
              <a:rPr lang="en-US" b="1" dirty="0" smtClean="0"/>
              <a:t>import </a:t>
            </a:r>
            <a:r>
              <a:rPr lang="en-US" dirty="0" smtClean="0"/>
              <a:t>previously exported databases from local computer into MySQL server..</a:t>
            </a:r>
            <a:endParaRPr lang="en-US" dirty="0"/>
          </a:p>
        </p:txBody>
      </p:sp>
      <p:pic>
        <p:nvPicPr>
          <p:cNvPr id="8" name="Picture 7" descr="119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775" y="2028825"/>
            <a:ext cx="7410450" cy="399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4297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457200" y="76200"/>
            <a:ext cx="709982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i="1" dirty="0" smtClean="0">
                <a:solidFill>
                  <a:srgbClr val="FABE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Familiarizing yourself with phpMyAdmin</a:t>
            </a:r>
            <a:endParaRPr lang="en-US" sz="3200" dirty="0"/>
          </a:p>
        </p:txBody>
      </p:sp>
      <p:cxnSp>
        <p:nvCxnSpPr>
          <p:cNvPr id="14" name="Straight Connector 13"/>
          <p:cNvCxnSpPr/>
          <p:nvPr/>
        </p:nvCxnSpPr>
        <p:spPr bwMode="auto">
          <a:xfrm>
            <a:off x="457200" y="685800"/>
            <a:ext cx="8153400" cy="1587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838200" y="1185204"/>
            <a:ext cx="7162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dirty="0" smtClean="0"/>
              <a:t>Operations: we can do a number of other operations like creating new tables copying or renaming databases from here.</a:t>
            </a:r>
            <a:endParaRPr lang="en-US" dirty="0"/>
          </a:p>
        </p:txBody>
      </p:sp>
      <p:pic>
        <p:nvPicPr>
          <p:cNvPr id="9" name="Picture 8" descr="12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300" y="2028825"/>
            <a:ext cx="7391400" cy="399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0503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11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537" y="1971675"/>
            <a:ext cx="7400925" cy="4048125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457200" y="76200"/>
            <a:ext cx="709982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i="1" dirty="0" smtClean="0">
                <a:solidFill>
                  <a:srgbClr val="FABE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Familiarizing yourself with phpMyAdmin</a:t>
            </a:r>
            <a:endParaRPr lang="en-US" sz="3200" dirty="0"/>
          </a:p>
        </p:txBody>
      </p:sp>
      <p:cxnSp>
        <p:nvCxnSpPr>
          <p:cNvPr id="14" name="Straight Connector 13"/>
          <p:cNvCxnSpPr/>
          <p:nvPr/>
        </p:nvCxnSpPr>
        <p:spPr bwMode="auto">
          <a:xfrm>
            <a:off x="457200" y="685800"/>
            <a:ext cx="8153400" cy="1587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838200" y="1210270"/>
            <a:ext cx="7162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Font typeface="Wingdings" pitchFamily="2" charset="2"/>
              <a:buChar char="Ø"/>
            </a:pPr>
            <a:r>
              <a:rPr lang="en-US" dirty="0" smtClean="0"/>
              <a:t>This lecture assumes that you have already logged in to phpMyAdmin.</a:t>
            </a:r>
          </a:p>
          <a:p>
            <a:pPr>
              <a:buFont typeface="Wingdings" pitchFamily="2" charset="2"/>
              <a:buChar char="Ø"/>
            </a:pPr>
            <a:r>
              <a:rPr lang="en-US" dirty="0" smtClean="0"/>
              <a:t>Now let’s familiarize ourselves with MySQL database and phpMyAdmin.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8718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457200" y="76200"/>
            <a:ext cx="709982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i="1" dirty="0" smtClean="0">
                <a:solidFill>
                  <a:srgbClr val="FABE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Familiarizing yourself with phpMyAdmin</a:t>
            </a:r>
            <a:endParaRPr lang="en-US" sz="3200" dirty="0"/>
          </a:p>
        </p:txBody>
      </p:sp>
      <p:cxnSp>
        <p:nvCxnSpPr>
          <p:cNvPr id="14" name="Straight Connector 13"/>
          <p:cNvCxnSpPr/>
          <p:nvPr/>
        </p:nvCxnSpPr>
        <p:spPr bwMode="auto">
          <a:xfrm>
            <a:off x="457200" y="685800"/>
            <a:ext cx="8153400" cy="1587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838200" y="914400"/>
            <a:ext cx="7162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dirty="0" smtClean="0"/>
              <a:t>Now let’s look at the structure of the details table.</a:t>
            </a:r>
          </a:p>
          <a:p>
            <a:pPr>
              <a:buFont typeface="Wingdings" pitchFamily="2" charset="2"/>
              <a:buChar char="Ø"/>
            </a:pPr>
            <a:r>
              <a:rPr lang="en-US" dirty="0" smtClean="0"/>
              <a:t>The structure of the details table lists all the table’s fields, along with the type of fields etc…</a:t>
            </a:r>
            <a:endParaRPr lang="en-US" dirty="0"/>
          </a:p>
        </p:txBody>
      </p:sp>
      <p:pic>
        <p:nvPicPr>
          <p:cNvPr id="8" name="Picture 7" descr="121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2009775"/>
            <a:ext cx="7400925" cy="4010025"/>
          </a:xfrm>
          <a:prstGeom prst="rect">
            <a:avLst/>
          </a:prstGeom>
        </p:spPr>
      </p:pic>
      <p:pic>
        <p:nvPicPr>
          <p:cNvPr id="12" name="Picture 11" descr="122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0264" y="2390775"/>
            <a:ext cx="6629400" cy="4010025"/>
          </a:xfrm>
          <a:prstGeom prst="rect">
            <a:avLst/>
          </a:prstGeom>
        </p:spPr>
      </p:pic>
      <p:sp>
        <p:nvSpPr>
          <p:cNvPr id="15" name="Oval 14"/>
          <p:cNvSpPr/>
          <p:nvPr/>
        </p:nvSpPr>
        <p:spPr>
          <a:xfrm>
            <a:off x="1447800" y="4876800"/>
            <a:ext cx="304800" cy="381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Oval 16"/>
          <p:cNvSpPr/>
          <p:nvPr/>
        </p:nvSpPr>
        <p:spPr>
          <a:xfrm>
            <a:off x="2819400" y="5562600"/>
            <a:ext cx="304800" cy="381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206652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457200" y="76200"/>
            <a:ext cx="709982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i="1" dirty="0" smtClean="0">
                <a:solidFill>
                  <a:srgbClr val="FABE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Familiarizing yourself with phpMyAdmin</a:t>
            </a:r>
            <a:endParaRPr lang="en-US" sz="3200" dirty="0"/>
          </a:p>
        </p:txBody>
      </p:sp>
      <p:cxnSp>
        <p:nvCxnSpPr>
          <p:cNvPr id="14" name="Straight Connector 13"/>
          <p:cNvCxnSpPr/>
          <p:nvPr/>
        </p:nvCxnSpPr>
        <p:spPr bwMode="auto">
          <a:xfrm>
            <a:off x="457200" y="685800"/>
            <a:ext cx="8153400" cy="1587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838200" y="1230868"/>
            <a:ext cx="716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dirty="0" smtClean="0"/>
              <a:t>Indexes: here it tell us that the </a:t>
            </a:r>
            <a:r>
              <a:rPr lang="en-US" b="1" dirty="0" smtClean="0"/>
              <a:t>id</a:t>
            </a:r>
            <a:r>
              <a:rPr lang="en-US" dirty="0" smtClean="0"/>
              <a:t> field is the </a:t>
            </a:r>
            <a:r>
              <a:rPr lang="en-US" b="1" dirty="0" smtClean="0"/>
              <a:t>primary key </a:t>
            </a:r>
            <a:r>
              <a:rPr lang="en-US" dirty="0" smtClean="0"/>
              <a:t>field.</a:t>
            </a:r>
            <a:endParaRPr lang="en-US" dirty="0"/>
          </a:p>
        </p:txBody>
      </p:sp>
      <p:pic>
        <p:nvPicPr>
          <p:cNvPr id="8" name="Picture 7" descr="123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537" y="2028825"/>
            <a:ext cx="7400925" cy="399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1099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457200" y="76200"/>
            <a:ext cx="709982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i="1" dirty="0" smtClean="0">
                <a:solidFill>
                  <a:srgbClr val="FABE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Familiarizing yourself with phpMyAdmin</a:t>
            </a:r>
            <a:endParaRPr lang="en-US" sz="3200" dirty="0"/>
          </a:p>
        </p:txBody>
      </p:sp>
      <p:cxnSp>
        <p:nvCxnSpPr>
          <p:cNvPr id="14" name="Straight Connector 13"/>
          <p:cNvCxnSpPr/>
          <p:nvPr/>
        </p:nvCxnSpPr>
        <p:spPr bwMode="auto">
          <a:xfrm>
            <a:off x="457200" y="685800"/>
            <a:ext cx="8153400" cy="1587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838200" y="1143000"/>
            <a:ext cx="7162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dirty="0" smtClean="0"/>
              <a:t>Documentation: if you want further help with SQL you can click documentation icon...</a:t>
            </a:r>
            <a:endParaRPr lang="en-US" dirty="0"/>
          </a:p>
        </p:txBody>
      </p:sp>
      <p:pic>
        <p:nvPicPr>
          <p:cNvPr id="9" name="Picture 8" descr="124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300" y="2009775"/>
            <a:ext cx="7391400" cy="401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5512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457200" y="76200"/>
            <a:ext cx="709982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i="1" dirty="0" smtClean="0">
                <a:solidFill>
                  <a:srgbClr val="FABE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Familiarizing yourself with phpMyAdmin</a:t>
            </a:r>
            <a:endParaRPr lang="en-US" sz="3200" dirty="0"/>
          </a:p>
        </p:txBody>
      </p:sp>
      <p:cxnSp>
        <p:nvCxnSpPr>
          <p:cNvPr id="14" name="Straight Connector 13"/>
          <p:cNvCxnSpPr/>
          <p:nvPr/>
        </p:nvCxnSpPr>
        <p:spPr bwMode="auto">
          <a:xfrm>
            <a:off x="457200" y="685800"/>
            <a:ext cx="8153400" cy="1587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838200" y="1143000"/>
            <a:ext cx="716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dirty="0" smtClean="0"/>
              <a:t>Clicking here is another way of opening the SQL query window. </a:t>
            </a:r>
            <a:endParaRPr lang="en-US" dirty="0"/>
          </a:p>
        </p:txBody>
      </p:sp>
      <p:pic>
        <p:nvPicPr>
          <p:cNvPr id="15" name="Picture 14" descr="126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537" y="1990725"/>
            <a:ext cx="7400925" cy="402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3200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457200" y="76200"/>
            <a:ext cx="709982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i="1" dirty="0" smtClean="0">
                <a:solidFill>
                  <a:srgbClr val="FABE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Familiarizing yourself with phpMyAdmin</a:t>
            </a:r>
            <a:endParaRPr lang="en-US" sz="3200" dirty="0"/>
          </a:p>
        </p:txBody>
      </p:sp>
      <p:cxnSp>
        <p:nvCxnSpPr>
          <p:cNvPr id="14" name="Straight Connector 13"/>
          <p:cNvCxnSpPr/>
          <p:nvPr/>
        </p:nvCxnSpPr>
        <p:spPr bwMode="auto">
          <a:xfrm>
            <a:off x="457200" y="685800"/>
            <a:ext cx="8153400" cy="1587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838200" y="1143000"/>
            <a:ext cx="716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dirty="0" smtClean="0"/>
              <a:t>Logout: clicking here logs you out phpMyAdmin. </a:t>
            </a:r>
            <a:endParaRPr lang="en-US" dirty="0"/>
          </a:p>
        </p:txBody>
      </p:sp>
      <p:pic>
        <p:nvPicPr>
          <p:cNvPr id="8" name="Picture 7" descr="127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062" y="1981200"/>
            <a:ext cx="7381875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9725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457200" y="76200"/>
            <a:ext cx="709982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i="1" dirty="0" smtClean="0">
                <a:solidFill>
                  <a:srgbClr val="FABE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Familiarizing yourself with phpMyAdmin</a:t>
            </a:r>
            <a:endParaRPr lang="en-US" sz="3200" dirty="0"/>
          </a:p>
        </p:txBody>
      </p:sp>
      <p:cxnSp>
        <p:nvCxnSpPr>
          <p:cNvPr id="14" name="Straight Connector 13"/>
          <p:cNvCxnSpPr/>
          <p:nvPr/>
        </p:nvCxnSpPr>
        <p:spPr bwMode="auto">
          <a:xfrm>
            <a:off x="457200" y="685800"/>
            <a:ext cx="8153400" cy="1587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838200" y="838200"/>
            <a:ext cx="7162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dirty="0" smtClean="0"/>
              <a:t> Let’s return to the main screen by clicking on      home icon. </a:t>
            </a:r>
          </a:p>
          <a:p>
            <a:pPr>
              <a:buFont typeface="Wingdings" pitchFamily="2" charset="2"/>
              <a:buChar char="Ø"/>
            </a:pPr>
            <a:r>
              <a:rPr lang="en-US" dirty="0" smtClean="0"/>
              <a:t> you should now be more familiar with phpMyAdmin, and what you can use it to do.</a:t>
            </a:r>
            <a:endParaRPr lang="en-US" dirty="0"/>
          </a:p>
        </p:txBody>
      </p:sp>
      <p:pic>
        <p:nvPicPr>
          <p:cNvPr id="9" name="Picture 8" descr="128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847850"/>
            <a:ext cx="7381875" cy="4019550"/>
          </a:xfrm>
          <a:prstGeom prst="rect">
            <a:avLst/>
          </a:prstGeom>
        </p:spPr>
      </p:pic>
      <p:pic>
        <p:nvPicPr>
          <p:cNvPr id="12" name="Picture 11" descr="129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3376" y="2576732"/>
            <a:ext cx="6724424" cy="3657600"/>
          </a:xfrm>
          <a:prstGeom prst="rect">
            <a:avLst/>
          </a:prstGeom>
        </p:spPr>
      </p:pic>
      <p:pic>
        <p:nvPicPr>
          <p:cNvPr id="15" name="Picture 14" descr="b_hom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48068" y="880404"/>
            <a:ext cx="228600" cy="228600"/>
          </a:xfrm>
          <a:prstGeom prst="rect">
            <a:avLst/>
          </a:prstGeom>
        </p:spPr>
      </p:pic>
      <p:sp>
        <p:nvSpPr>
          <p:cNvPr id="17" name="Oval 16"/>
          <p:cNvSpPr/>
          <p:nvPr/>
        </p:nvSpPr>
        <p:spPr>
          <a:xfrm>
            <a:off x="1447800" y="4876800"/>
            <a:ext cx="304800" cy="381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Oval 17"/>
          <p:cNvSpPr/>
          <p:nvPr/>
        </p:nvSpPr>
        <p:spPr>
          <a:xfrm>
            <a:off x="3048000" y="5257800"/>
            <a:ext cx="304800" cy="381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292998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Text Box 2"/>
          <p:cNvSpPr txBox="1">
            <a:spLocks noChangeArrowheads="1"/>
          </p:cNvSpPr>
          <p:nvPr/>
        </p:nvSpPr>
        <p:spPr bwMode="auto">
          <a:xfrm>
            <a:off x="1600200" y="1600200"/>
            <a:ext cx="6934200" cy="2430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en-US"/>
          </a:p>
          <a:p>
            <a:pPr>
              <a:spcBef>
                <a:spcPct val="50000"/>
              </a:spcBef>
            </a:pPr>
            <a:endParaRPr lang="en-US"/>
          </a:p>
          <a:p>
            <a:pPr>
              <a:spcBef>
                <a:spcPct val="50000"/>
              </a:spcBef>
            </a:pPr>
            <a:endParaRPr lang="en-US"/>
          </a:p>
          <a:p>
            <a:pPr>
              <a:spcBef>
                <a:spcPct val="50000"/>
              </a:spcBef>
            </a:pPr>
            <a:endParaRPr lang="en-US"/>
          </a:p>
          <a:p>
            <a:pPr>
              <a:spcBef>
                <a:spcPct val="50000"/>
              </a:spcBef>
            </a:pPr>
            <a:endParaRPr lang="en-US"/>
          </a:p>
          <a:p>
            <a:pPr>
              <a:spcBef>
                <a:spcPct val="50000"/>
              </a:spcBef>
            </a:pPr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33400" y="1370013"/>
            <a:ext cx="7772400" cy="4648200"/>
          </a:xfrm>
        </p:spPr>
        <p:txBody>
          <a:bodyPr/>
          <a:lstStyle/>
          <a:p>
            <a:pPr>
              <a:defRPr/>
            </a:pPr>
            <a:r>
              <a:rPr lang="en-US" sz="24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Creating </a:t>
            </a:r>
            <a:r>
              <a:rPr lang="en-US" sz="24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tables in a MySQL database </a:t>
            </a:r>
            <a:br>
              <a:rPr lang="en-US" sz="24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</a:br>
            <a:r>
              <a:rPr lang="en-US" sz="24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with phpMyAdmin</a:t>
            </a:r>
            <a:br>
              <a:rPr lang="en-US" sz="24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</a:br>
            <a:r>
              <a:rPr lang="en-US" sz="40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/>
            </a:r>
            <a:br>
              <a:rPr lang="en-US" sz="40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</a:br>
            <a:r>
              <a:rPr lang="en-US" sz="4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US" sz="4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40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 </a:t>
            </a:r>
          </a:p>
        </p:txBody>
      </p:sp>
      <p:cxnSp>
        <p:nvCxnSpPr>
          <p:cNvPr id="11" name="Straight Connector 10"/>
          <p:cNvCxnSpPr/>
          <p:nvPr/>
        </p:nvCxnSpPr>
        <p:spPr bwMode="auto">
          <a:xfrm>
            <a:off x="494708" y="6432770"/>
            <a:ext cx="8153400" cy="1587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Slide Number Placeholder 7"/>
          <p:cNvSpPr>
            <a:spLocks noGrp="1"/>
          </p:cNvSpPr>
          <p:nvPr>
            <p:ph type="sldNum" sz="quarter" idx="4294967295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0298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319314" y="76200"/>
            <a:ext cx="848136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i="1" dirty="0" smtClean="0">
                <a:solidFill>
                  <a:srgbClr val="FABE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Creating tables in a MySQL database with phpMyAdmin</a:t>
            </a:r>
            <a:endParaRPr lang="en-US" sz="2800" dirty="0"/>
          </a:p>
        </p:txBody>
      </p:sp>
      <p:cxnSp>
        <p:nvCxnSpPr>
          <p:cNvPr id="14" name="Straight Connector 13"/>
          <p:cNvCxnSpPr/>
          <p:nvPr/>
        </p:nvCxnSpPr>
        <p:spPr bwMode="auto">
          <a:xfrm>
            <a:off x="457200" y="685800"/>
            <a:ext cx="8153400" cy="1587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838200" y="914400"/>
            <a:ext cx="7162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dirty="0" smtClean="0"/>
              <a:t>Now let’s learn how to </a:t>
            </a:r>
            <a:r>
              <a:rPr lang="en-US" b="1" dirty="0" smtClean="0"/>
              <a:t>create a table </a:t>
            </a:r>
            <a:r>
              <a:rPr lang="en-US" dirty="0" smtClean="0"/>
              <a:t>within a database.</a:t>
            </a:r>
          </a:p>
          <a:p>
            <a:pPr>
              <a:buFont typeface="Wingdings" pitchFamily="2" charset="2"/>
              <a:buChar char="Ø"/>
            </a:pPr>
            <a:r>
              <a:rPr lang="en-US" dirty="0" smtClean="0"/>
              <a:t> Select the </a:t>
            </a:r>
            <a:r>
              <a:rPr lang="en-US" b="1" dirty="0" smtClean="0"/>
              <a:t>demo1234_members</a:t>
            </a:r>
            <a:r>
              <a:rPr lang="en-US" dirty="0" smtClean="0"/>
              <a:t> database here.</a:t>
            </a:r>
            <a:endParaRPr lang="en-US" dirty="0"/>
          </a:p>
        </p:txBody>
      </p:sp>
      <p:pic>
        <p:nvPicPr>
          <p:cNvPr id="9" name="Picture 8" descr="2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775" y="1600200"/>
            <a:ext cx="7410450" cy="4038600"/>
          </a:xfrm>
          <a:prstGeom prst="rect">
            <a:avLst/>
          </a:prstGeom>
        </p:spPr>
      </p:pic>
      <p:pic>
        <p:nvPicPr>
          <p:cNvPr id="12" name="Picture 11" descr="21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6475" y="2971800"/>
            <a:ext cx="6638925" cy="3352800"/>
          </a:xfrm>
          <a:prstGeom prst="rect">
            <a:avLst/>
          </a:prstGeom>
        </p:spPr>
      </p:pic>
      <p:sp>
        <p:nvSpPr>
          <p:cNvPr id="15" name="Oval 14"/>
          <p:cNvSpPr/>
          <p:nvPr/>
        </p:nvSpPr>
        <p:spPr>
          <a:xfrm>
            <a:off x="1295400" y="3810000"/>
            <a:ext cx="304800" cy="4572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17" name="Oval 16"/>
          <p:cNvSpPr/>
          <p:nvPr/>
        </p:nvSpPr>
        <p:spPr>
          <a:xfrm>
            <a:off x="2895600" y="5029200"/>
            <a:ext cx="304800" cy="4572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2305343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/>
          <p:cNvCxnSpPr/>
          <p:nvPr/>
        </p:nvCxnSpPr>
        <p:spPr bwMode="auto">
          <a:xfrm>
            <a:off x="457200" y="685800"/>
            <a:ext cx="8153400" cy="1587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838200" y="739724"/>
            <a:ext cx="7162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dirty="0" smtClean="0"/>
              <a:t>Enter a </a:t>
            </a:r>
            <a:r>
              <a:rPr lang="en-US" b="1" dirty="0" smtClean="0"/>
              <a:t>Name</a:t>
            </a:r>
            <a:r>
              <a:rPr lang="en-US" dirty="0" smtClean="0"/>
              <a:t> for our new table.</a:t>
            </a:r>
          </a:p>
          <a:p>
            <a:pPr>
              <a:buFont typeface="Wingdings" pitchFamily="2" charset="2"/>
              <a:buChar char="Ø"/>
            </a:pPr>
            <a:r>
              <a:rPr lang="en-US" dirty="0" smtClean="0"/>
              <a:t> Then enter the </a:t>
            </a:r>
            <a:r>
              <a:rPr lang="en-US" b="1" dirty="0" smtClean="0"/>
              <a:t>number of fields</a:t>
            </a:r>
            <a:r>
              <a:rPr lang="en-US" dirty="0" smtClean="0"/>
              <a:t> this new table is to have.</a:t>
            </a:r>
            <a:endParaRPr lang="en-US" dirty="0"/>
          </a:p>
        </p:txBody>
      </p:sp>
      <p:pic>
        <p:nvPicPr>
          <p:cNvPr id="12" name="Picture 11" descr="22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1447800"/>
            <a:ext cx="7172325" cy="3886163"/>
          </a:xfrm>
          <a:prstGeom prst="rect">
            <a:avLst/>
          </a:prstGeom>
        </p:spPr>
      </p:pic>
      <p:pic>
        <p:nvPicPr>
          <p:cNvPr id="15" name="Picture 14" descr="23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1776" y="3005796"/>
            <a:ext cx="6900862" cy="3352800"/>
          </a:xfrm>
          <a:prstGeom prst="rect">
            <a:avLst/>
          </a:prstGeom>
        </p:spPr>
      </p:pic>
      <p:sp>
        <p:nvSpPr>
          <p:cNvPr id="17" name="Oval 16"/>
          <p:cNvSpPr/>
          <p:nvPr/>
        </p:nvSpPr>
        <p:spPr>
          <a:xfrm>
            <a:off x="1219200" y="3810000"/>
            <a:ext cx="304800" cy="4572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18" name="Oval 17"/>
          <p:cNvSpPr/>
          <p:nvPr/>
        </p:nvSpPr>
        <p:spPr>
          <a:xfrm>
            <a:off x="2438400" y="5105400"/>
            <a:ext cx="304800" cy="4572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19" name="Rectangle 18"/>
          <p:cNvSpPr/>
          <p:nvPr/>
        </p:nvSpPr>
        <p:spPr>
          <a:xfrm>
            <a:off x="319314" y="76200"/>
            <a:ext cx="848136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i="1" dirty="0" smtClean="0">
                <a:solidFill>
                  <a:srgbClr val="FABE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Creating tables in a MySQL database with phpMyAdmin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2581204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/>
          <p:cNvCxnSpPr/>
          <p:nvPr/>
        </p:nvCxnSpPr>
        <p:spPr bwMode="auto">
          <a:xfrm>
            <a:off x="457200" y="685800"/>
            <a:ext cx="8153400" cy="1587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838200" y="739724"/>
            <a:ext cx="7162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dirty="0" smtClean="0"/>
              <a:t>After entering the </a:t>
            </a:r>
            <a:r>
              <a:rPr lang="en-US" b="1" dirty="0" smtClean="0"/>
              <a:t>number of fields</a:t>
            </a:r>
            <a:r>
              <a:rPr lang="en-US" dirty="0" smtClean="0"/>
              <a:t>, click go.</a:t>
            </a:r>
          </a:p>
          <a:p>
            <a:pPr>
              <a:buFont typeface="Wingdings" pitchFamily="2" charset="2"/>
              <a:buChar char="Ø"/>
            </a:pPr>
            <a:r>
              <a:rPr lang="en-US" dirty="0" smtClean="0"/>
              <a:t>Now enter the details of each fields within the new table.</a:t>
            </a:r>
            <a:endParaRPr lang="en-US" dirty="0"/>
          </a:p>
        </p:txBody>
      </p:sp>
      <p:pic>
        <p:nvPicPr>
          <p:cNvPr id="17" name="Picture 16" descr="25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1495864"/>
            <a:ext cx="7162800" cy="3409950"/>
          </a:xfrm>
          <a:prstGeom prst="rect">
            <a:avLst/>
          </a:prstGeom>
        </p:spPr>
      </p:pic>
      <p:pic>
        <p:nvPicPr>
          <p:cNvPr id="18" name="Picture 17" descr="24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5000" y="2943664"/>
            <a:ext cx="6781800" cy="3429000"/>
          </a:xfrm>
          <a:prstGeom prst="rect">
            <a:avLst/>
          </a:prstGeom>
        </p:spPr>
      </p:pic>
      <p:sp>
        <p:nvSpPr>
          <p:cNvPr id="19" name="Oval 18"/>
          <p:cNvSpPr/>
          <p:nvPr/>
        </p:nvSpPr>
        <p:spPr>
          <a:xfrm>
            <a:off x="4648200" y="4953000"/>
            <a:ext cx="381000" cy="4572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20" name="Oval 19"/>
          <p:cNvSpPr/>
          <p:nvPr/>
        </p:nvSpPr>
        <p:spPr>
          <a:xfrm>
            <a:off x="1143000" y="3505200"/>
            <a:ext cx="381000" cy="4572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21" name="Rectangle 20"/>
          <p:cNvSpPr/>
          <p:nvPr/>
        </p:nvSpPr>
        <p:spPr>
          <a:xfrm>
            <a:off x="319314" y="76200"/>
            <a:ext cx="848136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i="1" dirty="0" smtClean="0">
                <a:solidFill>
                  <a:srgbClr val="FABE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Creating tables in a MySQL database with phpMyAdmin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2954186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11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537" y="1971675"/>
            <a:ext cx="7400925" cy="4048125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457200" y="76200"/>
            <a:ext cx="709982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i="1" dirty="0" smtClean="0">
                <a:solidFill>
                  <a:srgbClr val="FABE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Familiarizing yourself with phpMyAdmin</a:t>
            </a:r>
            <a:endParaRPr lang="en-US" sz="3200" dirty="0"/>
          </a:p>
        </p:txBody>
      </p:sp>
      <p:cxnSp>
        <p:nvCxnSpPr>
          <p:cNvPr id="14" name="Straight Connector 13"/>
          <p:cNvCxnSpPr/>
          <p:nvPr/>
        </p:nvCxnSpPr>
        <p:spPr bwMode="auto">
          <a:xfrm>
            <a:off x="457200" y="685800"/>
            <a:ext cx="8153400" cy="1587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838200" y="1210270"/>
            <a:ext cx="7162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dirty="0" smtClean="0"/>
              <a:t>From this phpMyAdmin screen, we have access directly to database demo123_members listed her.</a:t>
            </a:r>
          </a:p>
          <a:p>
            <a:endParaRPr lang="en-US" dirty="0"/>
          </a:p>
        </p:txBody>
      </p:sp>
      <p:pic>
        <p:nvPicPr>
          <p:cNvPr id="8" name="Picture 7" descr="13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775" y="1981200"/>
            <a:ext cx="7410450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858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/>
          <p:cNvCxnSpPr/>
          <p:nvPr/>
        </p:nvCxnSpPr>
        <p:spPr bwMode="auto">
          <a:xfrm>
            <a:off x="457200" y="685800"/>
            <a:ext cx="8153400" cy="1587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838200" y="739724"/>
            <a:ext cx="7162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Font typeface="Wingdings" pitchFamily="2" charset="2"/>
              <a:buChar char="Ø"/>
            </a:pPr>
            <a:r>
              <a:rPr lang="en-US" dirty="0" smtClean="0"/>
              <a:t>The first field will be called id and it will be an integer that’s 4 characters in length.</a:t>
            </a:r>
            <a:endParaRPr lang="en-US" dirty="0"/>
          </a:p>
          <a:p>
            <a:pPr algn="just">
              <a:buFont typeface="Wingdings" pitchFamily="2" charset="2"/>
              <a:buChar char="Ø"/>
            </a:pPr>
            <a:r>
              <a:rPr lang="en-US" dirty="0" smtClean="0"/>
              <a:t>We also want this first field to be the </a:t>
            </a:r>
            <a:r>
              <a:rPr lang="en-US" b="1" dirty="0" smtClean="0"/>
              <a:t>primary key </a:t>
            </a:r>
            <a:r>
              <a:rPr lang="en-US" dirty="0" smtClean="0"/>
              <a:t>that will be automatically filled in (</a:t>
            </a:r>
            <a:r>
              <a:rPr lang="en-US" b="1" dirty="0" err="1" smtClean="0"/>
              <a:t>auto_increment</a:t>
            </a:r>
            <a:r>
              <a:rPr lang="en-US" dirty="0" smtClean="0"/>
              <a:t>) when new entries are added to the table.</a:t>
            </a:r>
          </a:p>
        </p:txBody>
      </p:sp>
      <p:sp>
        <p:nvSpPr>
          <p:cNvPr id="21" name="Rectangle 20"/>
          <p:cNvSpPr/>
          <p:nvPr/>
        </p:nvSpPr>
        <p:spPr>
          <a:xfrm>
            <a:off x="319314" y="76200"/>
            <a:ext cx="848136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i="1" dirty="0" smtClean="0">
                <a:solidFill>
                  <a:srgbClr val="FABE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Creating tables in a MySQL database with phpMyAdmin</a:t>
            </a:r>
            <a:endParaRPr lang="en-US" sz="2800" dirty="0"/>
          </a:p>
        </p:txBody>
      </p:sp>
      <p:pic>
        <p:nvPicPr>
          <p:cNvPr id="15" name="Picture 14" descr="27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775" y="2276036"/>
            <a:ext cx="741045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3818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/>
          <p:cNvCxnSpPr/>
          <p:nvPr/>
        </p:nvCxnSpPr>
        <p:spPr bwMode="auto">
          <a:xfrm>
            <a:off x="457200" y="685800"/>
            <a:ext cx="8153400" cy="1587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838200" y="1383268"/>
            <a:ext cx="716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Font typeface="Wingdings" pitchFamily="2" charset="2"/>
              <a:buChar char="Ø"/>
            </a:pPr>
            <a:r>
              <a:rPr lang="en-US" dirty="0" smtClean="0"/>
              <a:t>Selecting this option makes the id field the </a:t>
            </a:r>
            <a:r>
              <a:rPr lang="en-US" b="1" dirty="0" smtClean="0"/>
              <a:t>primary key </a:t>
            </a:r>
            <a:r>
              <a:rPr lang="en-US" dirty="0" smtClean="0"/>
              <a:t>in the table. </a:t>
            </a:r>
          </a:p>
        </p:txBody>
      </p:sp>
      <p:sp>
        <p:nvSpPr>
          <p:cNvPr id="21" name="Rectangle 20"/>
          <p:cNvSpPr/>
          <p:nvPr/>
        </p:nvSpPr>
        <p:spPr>
          <a:xfrm>
            <a:off x="319314" y="76200"/>
            <a:ext cx="848136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i="1" dirty="0" smtClean="0">
                <a:solidFill>
                  <a:srgbClr val="FABE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Creating tables in a MySQL database with phpMyAdmin</a:t>
            </a:r>
            <a:endParaRPr lang="en-US" sz="2800" dirty="0"/>
          </a:p>
        </p:txBody>
      </p:sp>
      <p:pic>
        <p:nvPicPr>
          <p:cNvPr id="13" name="Picture 12" descr="28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300" y="1914525"/>
            <a:ext cx="7391400" cy="402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5521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/>
          <p:cNvCxnSpPr/>
          <p:nvPr/>
        </p:nvCxnSpPr>
        <p:spPr bwMode="auto">
          <a:xfrm>
            <a:off x="457200" y="685800"/>
            <a:ext cx="8153400" cy="1587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838200" y="838200"/>
            <a:ext cx="7162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Font typeface="Wingdings" pitchFamily="2" charset="2"/>
              <a:buChar char="Ø"/>
            </a:pPr>
            <a:r>
              <a:rPr lang="en-US" dirty="0" smtClean="0"/>
              <a:t>The remaining fields will be </a:t>
            </a:r>
            <a:r>
              <a:rPr lang="en-US" b="1" dirty="0" smtClean="0"/>
              <a:t>CHAR </a:t>
            </a:r>
            <a:r>
              <a:rPr lang="en-US" dirty="0" smtClean="0"/>
              <a:t>(character) fields. Be sure the </a:t>
            </a:r>
            <a:r>
              <a:rPr lang="en-US" b="1" dirty="0" smtClean="0"/>
              <a:t>length</a:t>
            </a:r>
            <a:r>
              <a:rPr lang="en-US" dirty="0" smtClean="0"/>
              <a:t> is set long enough to accommodate the fields.</a:t>
            </a:r>
          </a:p>
          <a:p>
            <a:pPr algn="just">
              <a:buFont typeface="Wingdings" pitchFamily="2" charset="2"/>
              <a:buChar char="Ø"/>
            </a:pPr>
            <a:r>
              <a:rPr lang="en-US" dirty="0" smtClean="0"/>
              <a:t>When finished click </a:t>
            </a:r>
            <a:r>
              <a:rPr lang="en-US" b="1" dirty="0" smtClean="0"/>
              <a:t>Save</a:t>
            </a:r>
            <a:r>
              <a:rPr lang="en-US" dirty="0" smtClean="0"/>
              <a:t>.</a:t>
            </a:r>
          </a:p>
        </p:txBody>
      </p:sp>
      <p:sp>
        <p:nvSpPr>
          <p:cNvPr id="21" name="Rectangle 20"/>
          <p:cNvSpPr/>
          <p:nvPr/>
        </p:nvSpPr>
        <p:spPr>
          <a:xfrm>
            <a:off x="319314" y="76200"/>
            <a:ext cx="848136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i="1" dirty="0" smtClean="0">
                <a:solidFill>
                  <a:srgbClr val="FABE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Creating tables in a MySQL database with phpMyAdmin</a:t>
            </a:r>
            <a:endParaRPr lang="en-US" sz="2800" dirty="0"/>
          </a:p>
        </p:txBody>
      </p:sp>
      <p:pic>
        <p:nvPicPr>
          <p:cNvPr id="8" name="Picture 7" descr="29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805111"/>
            <a:ext cx="6953250" cy="3771557"/>
          </a:xfrm>
          <a:prstGeom prst="rect">
            <a:avLst/>
          </a:prstGeom>
        </p:spPr>
      </p:pic>
      <p:pic>
        <p:nvPicPr>
          <p:cNvPr id="12" name="Picture 11" descr="210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3092" y="2914650"/>
            <a:ext cx="6146108" cy="333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3081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/>
          <p:cNvCxnSpPr/>
          <p:nvPr/>
        </p:nvCxnSpPr>
        <p:spPr bwMode="auto">
          <a:xfrm>
            <a:off x="457200" y="685800"/>
            <a:ext cx="8153400" cy="1587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838200" y="990600"/>
            <a:ext cx="7162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Font typeface="Wingdings" pitchFamily="2" charset="2"/>
              <a:buChar char="Ø"/>
            </a:pPr>
            <a:r>
              <a:rPr lang="en-US" dirty="0" smtClean="0"/>
              <a:t>That’s it!! Our new table (</a:t>
            </a:r>
            <a:r>
              <a:rPr lang="en-US" b="1" dirty="0" smtClean="0"/>
              <a:t>details</a:t>
            </a:r>
            <a:r>
              <a:rPr lang="en-US" dirty="0" smtClean="0"/>
              <a:t>) has been successfully created within our database (</a:t>
            </a:r>
            <a:r>
              <a:rPr lang="en-US" b="1" dirty="0" smtClean="0"/>
              <a:t>demo1234_member</a:t>
            </a:r>
            <a:r>
              <a:rPr lang="en-US" dirty="0" smtClean="0"/>
              <a:t>s) as indicated here.</a:t>
            </a:r>
          </a:p>
        </p:txBody>
      </p:sp>
      <p:sp>
        <p:nvSpPr>
          <p:cNvPr id="21" name="Rectangle 20"/>
          <p:cNvSpPr/>
          <p:nvPr/>
        </p:nvSpPr>
        <p:spPr>
          <a:xfrm>
            <a:off x="319314" y="76200"/>
            <a:ext cx="848136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i="1" dirty="0" smtClean="0">
                <a:solidFill>
                  <a:srgbClr val="FABE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Creating tables in a MySQL database with phpMyAdmin</a:t>
            </a:r>
            <a:endParaRPr lang="en-US" sz="2800" dirty="0"/>
          </a:p>
        </p:txBody>
      </p:sp>
      <p:pic>
        <p:nvPicPr>
          <p:cNvPr id="9" name="Picture 8" descr="211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775" y="1847850"/>
            <a:ext cx="7410450" cy="401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903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/>
          <p:cNvCxnSpPr/>
          <p:nvPr/>
        </p:nvCxnSpPr>
        <p:spPr bwMode="auto">
          <a:xfrm>
            <a:off x="457200" y="685800"/>
            <a:ext cx="8153400" cy="1587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838200" y="990600"/>
            <a:ext cx="7162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Font typeface="Wingdings" pitchFamily="2" charset="2"/>
              <a:buChar char="Ø"/>
            </a:pPr>
            <a:r>
              <a:rPr lang="en-US" dirty="0" smtClean="0"/>
              <a:t>This is the end of the part 2. You now know how to create new tables within a database using phpMyAdmin.</a:t>
            </a:r>
          </a:p>
        </p:txBody>
      </p:sp>
      <p:sp>
        <p:nvSpPr>
          <p:cNvPr id="21" name="Rectangle 20"/>
          <p:cNvSpPr/>
          <p:nvPr/>
        </p:nvSpPr>
        <p:spPr>
          <a:xfrm>
            <a:off x="319314" y="76200"/>
            <a:ext cx="848136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i="1" dirty="0" smtClean="0">
                <a:solidFill>
                  <a:srgbClr val="FABE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Creating tables in a MySQL database with phpMyAdmin</a:t>
            </a:r>
            <a:endParaRPr lang="en-US" sz="2800" dirty="0"/>
          </a:p>
        </p:txBody>
      </p:sp>
      <p:pic>
        <p:nvPicPr>
          <p:cNvPr id="8" name="Picture 7" descr="212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300" y="1847850"/>
            <a:ext cx="7391400" cy="401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4355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Text Box 2"/>
          <p:cNvSpPr txBox="1">
            <a:spLocks noChangeArrowheads="1"/>
          </p:cNvSpPr>
          <p:nvPr/>
        </p:nvSpPr>
        <p:spPr bwMode="auto">
          <a:xfrm>
            <a:off x="1600200" y="1600200"/>
            <a:ext cx="6934200" cy="2430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en-US"/>
          </a:p>
          <a:p>
            <a:pPr>
              <a:spcBef>
                <a:spcPct val="50000"/>
              </a:spcBef>
            </a:pPr>
            <a:endParaRPr lang="en-US"/>
          </a:p>
          <a:p>
            <a:pPr>
              <a:spcBef>
                <a:spcPct val="50000"/>
              </a:spcBef>
            </a:pPr>
            <a:endParaRPr lang="en-US"/>
          </a:p>
          <a:p>
            <a:pPr>
              <a:spcBef>
                <a:spcPct val="50000"/>
              </a:spcBef>
            </a:pPr>
            <a:endParaRPr lang="en-US"/>
          </a:p>
          <a:p>
            <a:pPr>
              <a:spcBef>
                <a:spcPct val="50000"/>
              </a:spcBef>
            </a:pPr>
            <a:endParaRPr lang="en-US"/>
          </a:p>
          <a:p>
            <a:pPr>
              <a:spcBef>
                <a:spcPct val="50000"/>
              </a:spcBef>
            </a:pPr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33400" y="1370013"/>
            <a:ext cx="7772400" cy="4648200"/>
          </a:xfrm>
        </p:spPr>
        <p:txBody>
          <a:bodyPr/>
          <a:lstStyle/>
          <a:p>
            <a:pPr>
              <a:defRPr/>
            </a:pPr>
            <a:r>
              <a:rPr lang="en-US" sz="24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Deleting </a:t>
            </a:r>
            <a:r>
              <a:rPr lang="en-US" sz="24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tables in a MySQL database</a:t>
            </a:r>
            <a:br>
              <a:rPr lang="en-US" sz="24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</a:br>
            <a:r>
              <a:rPr lang="en-US" sz="24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 with phpMyAdmin </a:t>
            </a:r>
            <a:br>
              <a:rPr lang="en-US" sz="24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</a:br>
            <a:r>
              <a:rPr lang="en-US" sz="40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/>
            </a:r>
            <a:br>
              <a:rPr lang="en-US" sz="40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</a:br>
            <a:r>
              <a:rPr lang="en-US" sz="4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US" sz="4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40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382738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/>
          <p:cNvCxnSpPr/>
          <p:nvPr/>
        </p:nvCxnSpPr>
        <p:spPr bwMode="auto">
          <a:xfrm>
            <a:off x="457200" y="685800"/>
            <a:ext cx="8153400" cy="1587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838200" y="990600"/>
            <a:ext cx="7162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Font typeface="Wingdings" pitchFamily="2" charset="2"/>
              <a:buChar char="Ø"/>
            </a:pPr>
            <a:r>
              <a:rPr lang="en-US" dirty="0" smtClean="0"/>
              <a:t>Now let’s learn how to </a:t>
            </a:r>
            <a:r>
              <a:rPr lang="en-US" b="1" dirty="0" smtClean="0"/>
              <a:t>delete a table </a:t>
            </a:r>
            <a:r>
              <a:rPr lang="en-US" dirty="0" smtClean="0"/>
              <a:t>from a database.</a:t>
            </a:r>
          </a:p>
          <a:p>
            <a:pPr algn="just">
              <a:buFont typeface="Wingdings" pitchFamily="2" charset="2"/>
              <a:buChar char="Ø"/>
            </a:pPr>
            <a:r>
              <a:rPr lang="en-US" dirty="0" smtClean="0"/>
              <a:t>Select the table you wish to delete here.</a:t>
            </a:r>
          </a:p>
          <a:p>
            <a:pPr algn="just">
              <a:buFont typeface="Wingdings" pitchFamily="2" charset="2"/>
              <a:buChar char="Ø"/>
            </a:pPr>
            <a:endParaRPr lang="en-US" dirty="0" smtClean="0"/>
          </a:p>
        </p:txBody>
      </p:sp>
      <p:sp>
        <p:nvSpPr>
          <p:cNvPr id="21" name="Rectangle 20"/>
          <p:cNvSpPr/>
          <p:nvPr/>
        </p:nvSpPr>
        <p:spPr>
          <a:xfrm>
            <a:off x="471714" y="76200"/>
            <a:ext cx="842121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i="1" dirty="0" smtClean="0">
                <a:solidFill>
                  <a:srgbClr val="FABE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Deleting tables in MySQL database with phpMyAdmin</a:t>
            </a:r>
            <a:endParaRPr lang="en-US" sz="2800" dirty="0"/>
          </a:p>
        </p:txBody>
      </p:sp>
      <p:pic>
        <p:nvPicPr>
          <p:cNvPr id="12" name="Picture 11" descr="31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1905000"/>
            <a:ext cx="7391400" cy="401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8077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/>
          <p:cNvCxnSpPr/>
          <p:nvPr/>
        </p:nvCxnSpPr>
        <p:spPr bwMode="auto">
          <a:xfrm>
            <a:off x="457200" y="685800"/>
            <a:ext cx="8153400" cy="1587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838200" y="704671"/>
            <a:ext cx="7162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Font typeface="Wingdings" pitchFamily="2" charset="2"/>
              <a:buChar char="Ø"/>
            </a:pPr>
            <a:r>
              <a:rPr lang="en-US" dirty="0" smtClean="0"/>
              <a:t>However in this part we’re going to demonstrate how delete the entire table and everything in it. You can delete individual fields from this table by selecting them here.</a:t>
            </a:r>
          </a:p>
          <a:p>
            <a:pPr algn="just">
              <a:buFont typeface="Wingdings" pitchFamily="2" charset="2"/>
              <a:buChar char="Ø"/>
            </a:pPr>
            <a:r>
              <a:rPr lang="en-US" dirty="0" smtClean="0"/>
              <a:t> then clicking the </a:t>
            </a:r>
            <a:r>
              <a:rPr lang="en-US" b="1" dirty="0" smtClean="0"/>
              <a:t>delete</a:t>
            </a:r>
            <a:r>
              <a:rPr lang="en-US" dirty="0" smtClean="0"/>
              <a:t> icon here.</a:t>
            </a:r>
          </a:p>
        </p:txBody>
      </p:sp>
      <p:sp>
        <p:nvSpPr>
          <p:cNvPr id="21" name="Rectangle 20"/>
          <p:cNvSpPr/>
          <p:nvPr/>
        </p:nvSpPr>
        <p:spPr>
          <a:xfrm>
            <a:off x="471714" y="76200"/>
            <a:ext cx="842121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i="1" dirty="0" smtClean="0">
                <a:solidFill>
                  <a:srgbClr val="FABE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Deleting tables in MySQL database with phpMyAdmin</a:t>
            </a:r>
            <a:endParaRPr lang="en-US" sz="2800" dirty="0"/>
          </a:p>
        </p:txBody>
      </p:sp>
      <p:pic>
        <p:nvPicPr>
          <p:cNvPr id="13" name="Picture 12" descr="32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1905000"/>
            <a:ext cx="6367462" cy="3380936"/>
          </a:xfrm>
          <a:prstGeom prst="rect">
            <a:avLst/>
          </a:prstGeom>
        </p:spPr>
      </p:pic>
      <p:pic>
        <p:nvPicPr>
          <p:cNvPr id="15" name="Picture 14" descr="33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1800" y="3304736"/>
            <a:ext cx="5638800" cy="3110132"/>
          </a:xfrm>
          <a:prstGeom prst="rect">
            <a:avLst/>
          </a:prstGeom>
        </p:spPr>
      </p:pic>
      <p:sp>
        <p:nvSpPr>
          <p:cNvPr id="17" name="Oval 16"/>
          <p:cNvSpPr/>
          <p:nvPr/>
        </p:nvSpPr>
        <p:spPr>
          <a:xfrm>
            <a:off x="1219200" y="4114800"/>
            <a:ext cx="304800" cy="381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18" name="Oval 17"/>
          <p:cNvSpPr/>
          <p:nvPr/>
        </p:nvSpPr>
        <p:spPr>
          <a:xfrm>
            <a:off x="3505200" y="5334000"/>
            <a:ext cx="304800" cy="381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9771632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/>
          <p:cNvCxnSpPr/>
          <p:nvPr/>
        </p:nvCxnSpPr>
        <p:spPr bwMode="auto">
          <a:xfrm>
            <a:off x="457200" y="685800"/>
            <a:ext cx="8153400" cy="1587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838200" y="838200"/>
            <a:ext cx="7162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Font typeface="Wingdings" pitchFamily="2" charset="2"/>
              <a:buChar char="Ø"/>
            </a:pPr>
            <a:r>
              <a:rPr lang="en-US" dirty="0" smtClean="0"/>
              <a:t>To delete the table click the </a:t>
            </a:r>
            <a:r>
              <a:rPr lang="en-US" b="1" dirty="0" smtClean="0"/>
              <a:t>Drop</a:t>
            </a:r>
            <a:r>
              <a:rPr lang="en-US" dirty="0" smtClean="0"/>
              <a:t> button here.</a:t>
            </a:r>
          </a:p>
          <a:p>
            <a:pPr algn="just">
              <a:buFont typeface="Wingdings" pitchFamily="2" charset="2"/>
              <a:buChar char="Ø"/>
            </a:pPr>
            <a:r>
              <a:rPr lang="en-US" dirty="0" smtClean="0"/>
              <a:t> Then click </a:t>
            </a:r>
            <a:r>
              <a:rPr lang="en-US" b="1" dirty="0" smtClean="0"/>
              <a:t>OK</a:t>
            </a:r>
            <a:r>
              <a:rPr lang="en-US" dirty="0" smtClean="0"/>
              <a:t> to confirm.</a:t>
            </a:r>
          </a:p>
        </p:txBody>
      </p:sp>
      <p:sp>
        <p:nvSpPr>
          <p:cNvPr id="21" name="Rectangle 20"/>
          <p:cNvSpPr/>
          <p:nvPr/>
        </p:nvSpPr>
        <p:spPr>
          <a:xfrm>
            <a:off x="471714" y="76200"/>
            <a:ext cx="842121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i="1" dirty="0" smtClean="0">
                <a:solidFill>
                  <a:srgbClr val="FABE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Deleting tables in MySQL database with phpMyAdmin</a:t>
            </a:r>
            <a:endParaRPr lang="en-US" sz="2800" dirty="0"/>
          </a:p>
        </p:txBody>
      </p:sp>
      <p:pic>
        <p:nvPicPr>
          <p:cNvPr id="19" name="Picture 18" descr="35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599" y="1600200"/>
            <a:ext cx="6321711" cy="3429000"/>
          </a:xfrm>
          <a:prstGeom prst="rect">
            <a:avLst/>
          </a:prstGeom>
        </p:spPr>
      </p:pic>
      <p:pic>
        <p:nvPicPr>
          <p:cNvPr id="20" name="Picture 19" descr="36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0800" y="3049319"/>
            <a:ext cx="5912994" cy="3199081"/>
          </a:xfrm>
          <a:prstGeom prst="rect">
            <a:avLst/>
          </a:prstGeom>
        </p:spPr>
      </p:pic>
      <p:sp>
        <p:nvSpPr>
          <p:cNvPr id="22" name="Oval 21"/>
          <p:cNvSpPr/>
          <p:nvPr/>
        </p:nvSpPr>
        <p:spPr>
          <a:xfrm>
            <a:off x="1600200" y="3886200"/>
            <a:ext cx="304800" cy="381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23" name="Oval 22"/>
          <p:cNvSpPr/>
          <p:nvPr/>
        </p:nvSpPr>
        <p:spPr>
          <a:xfrm>
            <a:off x="3200400" y="5029200"/>
            <a:ext cx="304800" cy="381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4560924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/>
          <p:cNvCxnSpPr/>
          <p:nvPr/>
        </p:nvCxnSpPr>
        <p:spPr bwMode="auto">
          <a:xfrm>
            <a:off x="457200" y="685800"/>
            <a:ext cx="8153400" cy="1587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838200" y="781928"/>
            <a:ext cx="7162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Font typeface="Wingdings" pitchFamily="2" charset="2"/>
              <a:buChar char="Ø"/>
            </a:pPr>
            <a:r>
              <a:rPr lang="en-US" dirty="0" smtClean="0"/>
              <a:t>This addresses table has been deleted (or </a:t>
            </a:r>
            <a:r>
              <a:rPr lang="en-US" b="1" dirty="0" smtClean="0"/>
              <a:t>dropped</a:t>
            </a:r>
            <a:r>
              <a:rPr lang="en-US" dirty="0" smtClean="0"/>
              <a:t>) from the database.</a:t>
            </a:r>
          </a:p>
          <a:p>
            <a:pPr algn="just">
              <a:buFont typeface="Wingdings" pitchFamily="2" charset="2"/>
              <a:buChar char="Ø"/>
            </a:pPr>
            <a:r>
              <a:rPr lang="en-US" dirty="0" smtClean="0"/>
              <a:t> second screen shows that the addresses table is no longer listed in our databases list of tables.</a:t>
            </a:r>
          </a:p>
        </p:txBody>
      </p:sp>
      <p:sp>
        <p:nvSpPr>
          <p:cNvPr id="21" name="Rectangle 20"/>
          <p:cNvSpPr/>
          <p:nvPr/>
        </p:nvSpPr>
        <p:spPr>
          <a:xfrm>
            <a:off x="471714" y="76200"/>
            <a:ext cx="842121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i="1" dirty="0" smtClean="0">
                <a:solidFill>
                  <a:srgbClr val="FABE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Deleting tables in MySQL database with phpMyAdmin</a:t>
            </a:r>
            <a:endParaRPr lang="en-US" sz="2800" dirty="0"/>
          </a:p>
        </p:txBody>
      </p:sp>
      <p:sp>
        <p:nvSpPr>
          <p:cNvPr id="22" name="Oval 21"/>
          <p:cNvSpPr/>
          <p:nvPr/>
        </p:nvSpPr>
        <p:spPr>
          <a:xfrm>
            <a:off x="1600200" y="3886200"/>
            <a:ext cx="304800" cy="381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23" name="Oval 22"/>
          <p:cNvSpPr/>
          <p:nvPr/>
        </p:nvSpPr>
        <p:spPr>
          <a:xfrm>
            <a:off x="3200400" y="5029200"/>
            <a:ext cx="304800" cy="381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pic>
        <p:nvPicPr>
          <p:cNvPr id="12" name="Picture 11" descr="37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825" y="1724464"/>
            <a:ext cx="6810375" cy="3494713"/>
          </a:xfrm>
          <a:prstGeom prst="rect">
            <a:avLst/>
          </a:prstGeom>
        </p:spPr>
      </p:pic>
      <p:pic>
        <p:nvPicPr>
          <p:cNvPr id="13" name="Picture 12" descr="38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1800" y="3352800"/>
            <a:ext cx="5762625" cy="3021799"/>
          </a:xfrm>
          <a:prstGeom prst="rect">
            <a:avLst/>
          </a:prstGeom>
        </p:spPr>
      </p:pic>
      <p:sp>
        <p:nvSpPr>
          <p:cNvPr id="15" name="Oval 14"/>
          <p:cNvSpPr/>
          <p:nvPr/>
        </p:nvSpPr>
        <p:spPr>
          <a:xfrm>
            <a:off x="1622476" y="4052668"/>
            <a:ext cx="304800" cy="381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17" name="Oval 16"/>
          <p:cNvSpPr/>
          <p:nvPr/>
        </p:nvSpPr>
        <p:spPr>
          <a:xfrm>
            <a:off x="3563820" y="5223804"/>
            <a:ext cx="304800" cy="381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635487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11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537" y="1971675"/>
            <a:ext cx="7400925" cy="4048125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457200" y="76200"/>
            <a:ext cx="709982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i="1" dirty="0" smtClean="0">
                <a:solidFill>
                  <a:srgbClr val="FABE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Familiarizing yourself with phpMyAdmin</a:t>
            </a:r>
            <a:endParaRPr lang="en-US" sz="3200" dirty="0"/>
          </a:p>
        </p:txBody>
      </p:sp>
      <p:cxnSp>
        <p:nvCxnSpPr>
          <p:cNvPr id="14" name="Straight Connector 13"/>
          <p:cNvCxnSpPr/>
          <p:nvPr/>
        </p:nvCxnSpPr>
        <p:spPr bwMode="auto">
          <a:xfrm>
            <a:off x="457200" y="685800"/>
            <a:ext cx="8153400" cy="1587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838200" y="1210270"/>
            <a:ext cx="7162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dirty="0" smtClean="0"/>
              <a:t>This particular database has two tables called details and information, and they are listed her.</a:t>
            </a:r>
          </a:p>
          <a:p>
            <a:endParaRPr lang="en-US" dirty="0"/>
          </a:p>
        </p:txBody>
      </p:sp>
      <p:pic>
        <p:nvPicPr>
          <p:cNvPr id="8" name="Picture 7" descr="13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775" y="1981200"/>
            <a:ext cx="7410450" cy="4038600"/>
          </a:xfrm>
          <a:prstGeom prst="rect">
            <a:avLst/>
          </a:prstGeom>
        </p:spPr>
      </p:pic>
      <p:pic>
        <p:nvPicPr>
          <p:cNvPr id="9" name="Picture 8" descr="14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1062" y="1981200"/>
            <a:ext cx="7381875" cy="4019550"/>
          </a:xfrm>
          <a:prstGeom prst="rect">
            <a:avLst/>
          </a:prstGeom>
        </p:spPr>
      </p:pic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20202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Text Box 2"/>
          <p:cNvSpPr txBox="1">
            <a:spLocks noChangeArrowheads="1"/>
          </p:cNvSpPr>
          <p:nvPr/>
        </p:nvSpPr>
        <p:spPr bwMode="auto">
          <a:xfrm>
            <a:off x="1600200" y="1600200"/>
            <a:ext cx="6934200" cy="2430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en-US"/>
          </a:p>
          <a:p>
            <a:pPr>
              <a:spcBef>
                <a:spcPct val="50000"/>
              </a:spcBef>
            </a:pPr>
            <a:endParaRPr lang="en-US"/>
          </a:p>
          <a:p>
            <a:pPr>
              <a:spcBef>
                <a:spcPct val="50000"/>
              </a:spcBef>
            </a:pPr>
            <a:endParaRPr lang="en-US"/>
          </a:p>
          <a:p>
            <a:pPr>
              <a:spcBef>
                <a:spcPct val="50000"/>
              </a:spcBef>
            </a:pPr>
            <a:endParaRPr lang="en-US"/>
          </a:p>
          <a:p>
            <a:pPr>
              <a:spcBef>
                <a:spcPct val="50000"/>
              </a:spcBef>
            </a:pPr>
            <a:endParaRPr lang="en-US"/>
          </a:p>
          <a:p>
            <a:pPr>
              <a:spcBef>
                <a:spcPct val="50000"/>
              </a:spcBef>
            </a:pPr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33400" y="1370013"/>
            <a:ext cx="7772400" cy="4648200"/>
          </a:xfrm>
        </p:spPr>
        <p:txBody>
          <a:bodyPr/>
          <a:lstStyle/>
          <a:p>
            <a:pPr>
              <a:defRPr/>
            </a:pPr>
            <a:r>
              <a:rPr lang="en-US" sz="24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Inserting </a:t>
            </a:r>
            <a:r>
              <a:rPr lang="en-US" sz="24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fields into a MySQL database table</a:t>
            </a:r>
            <a:br>
              <a:rPr lang="en-US" sz="24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</a:br>
            <a:r>
              <a:rPr lang="en-US" sz="24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 using phpMyAdmin </a:t>
            </a:r>
            <a:br>
              <a:rPr lang="en-US" sz="24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</a:br>
            <a:r>
              <a:rPr lang="en-US" sz="40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/>
            </a:r>
            <a:br>
              <a:rPr lang="en-US" sz="40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</a:br>
            <a:r>
              <a:rPr lang="en-US" sz="4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US" sz="4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40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708449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41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1854920"/>
            <a:ext cx="6553200" cy="3555280"/>
          </a:xfrm>
          <a:prstGeom prst="rect">
            <a:avLst/>
          </a:prstGeom>
        </p:spPr>
      </p:pic>
      <p:pic>
        <p:nvPicPr>
          <p:cNvPr id="24" name="Picture 23" descr="42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2700" y="2837812"/>
            <a:ext cx="6286500" cy="3410588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 bwMode="auto">
          <a:xfrm>
            <a:off x="457200" y="685800"/>
            <a:ext cx="8153400" cy="1587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838200" y="781928"/>
            <a:ext cx="7162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Font typeface="Wingdings" pitchFamily="2" charset="2"/>
              <a:buChar char="Ø"/>
            </a:pPr>
            <a:r>
              <a:rPr lang="en-US" dirty="0" smtClean="0"/>
              <a:t>Now let’s learn how to insert fields into database tables.</a:t>
            </a:r>
          </a:p>
          <a:p>
            <a:pPr algn="just">
              <a:buFont typeface="Wingdings" pitchFamily="2" charset="2"/>
              <a:buChar char="Ø"/>
            </a:pPr>
            <a:r>
              <a:rPr lang="en-US" dirty="0" smtClean="0"/>
              <a:t> Select the details table here.</a:t>
            </a:r>
          </a:p>
          <a:p>
            <a:pPr algn="just">
              <a:buFont typeface="Wingdings" pitchFamily="2" charset="2"/>
              <a:buChar char="Ø"/>
            </a:pPr>
            <a:r>
              <a:rPr lang="en-US" dirty="0" smtClean="0"/>
              <a:t>In this case, let’s choose to add an address field AFTER the name field.</a:t>
            </a:r>
          </a:p>
        </p:txBody>
      </p:sp>
      <p:sp>
        <p:nvSpPr>
          <p:cNvPr id="21" name="Rectangle 20"/>
          <p:cNvSpPr/>
          <p:nvPr/>
        </p:nvSpPr>
        <p:spPr>
          <a:xfrm>
            <a:off x="389208" y="118404"/>
            <a:ext cx="85485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i="1" dirty="0" smtClean="0">
                <a:solidFill>
                  <a:srgbClr val="FABE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Inserting fields into a MySQL database table using phpMyAdmin</a:t>
            </a:r>
            <a:endParaRPr lang="en-US" sz="2400" dirty="0"/>
          </a:p>
        </p:txBody>
      </p:sp>
      <p:sp>
        <p:nvSpPr>
          <p:cNvPr id="22" name="Oval 21"/>
          <p:cNvSpPr/>
          <p:nvPr/>
        </p:nvSpPr>
        <p:spPr>
          <a:xfrm>
            <a:off x="1600200" y="4419600"/>
            <a:ext cx="304800" cy="381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17" name="Oval 16"/>
          <p:cNvSpPr/>
          <p:nvPr/>
        </p:nvSpPr>
        <p:spPr>
          <a:xfrm>
            <a:off x="3200400" y="5181600"/>
            <a:ext cx="304800" cy="381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8249338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/>
          <p:cNvCxnSpPr/>
          <p:nvPr/>
        </p:nvCxnSpPr>
        <p:spPr bwMode="auto">
          <a:xfrm>
            <a:off x="457200" y="685800"/>
            <a:ext cx="8153400" cy="1587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838200" y="926068"/>
            <a:ext cx="716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Font typeface="Wingdings" pitchFamily="2" charset="2"/>
              <a:buChar char="Ø"/>
            </a:pPr>
            <a:r>
              <a:rPr lang="en-US" dirty="0" smtClean="0"/>
              <a:t> Choose the field (</a:t>
            </a:r>
            <a:r>
              <a:rPr lang="en-US" b="1" dirty="0" smtClean="0"/>
              <a:t>name)</a:t>
            </a:r>
            <a:r>
              <a:rPr lang="en-US" dirty="0" smtClean="0"/>
              <a:t> and click on the GO.</a:t>
            </a:r>
          </a:p>
        </p:txBody>
      </p:sp>
      <p:sp>
        <p:nvSpPr>
          <p:cNvPr id="21" name="Rectangle 20"/>
          <p:cNvSpPr/>
          <p:nvPr/>
        </p:nvSpPr>
        <p:spPr>
          <a:xfrm>
            <a:off x="389208" y="118404"/>
            <a:ext cx="85485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i="1" dirty="0" smtClean="0">
                <a:solidFill>
                  <a:srgbClr val="FABE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Inserting fields into a MySQL database table using phpMyAdmin</a:t>
            </a:r>
            <a:endParaRPr lang="en-US" sz="2400" dirty="0"/>
          </a:p>
        </p:txBody>
      </p:sp>
      <p:pic>
        <p:nvPicPr>
          <p:cNvPr id="12" name="Picture 11" descr="43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752600"/>
            <a:ext cx="7410450" cy="3990975"/>
          </a:xfrm>
          <a:prstGeom prst="rect">
            <a:avLst/>
          </a:prstGeom>
        </p:spPr>
      </p:pic>
      <p:sp>
        <p:nvSpPr>
          <p:cNvPr id="13" name="Right Arrow 12"/>
          <p:cNvSpPr/>
          <p:nvPr/>
        </p:nvSpPr>
        <p:spPr>
          <a:xfrm>
            <a:off x="2148114" y="4343400"/>
            <a:ext cx="685800" cy="399144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Up Arrow 14"/>
          <p:cNvSpPr/>
          <p:nvPr/>
        </p:nvSpPr>
        <p:spPr>
          <a:xfrm>
            <a:off x="7315200" y="4510314"/>
            <a:ext cx="381000" cy="627744"/>
          </a:xfrm>
          <a:prstGeom prst="up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8096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/>
          <p:cNvCxnSpPr/>
          <p:nvPr/>
        </p:nvCxnSpPr>
        <p:spPr bwMode="auto">
          <a:xfrm>
            <a:off x="457200" y="685800"/>
            <a:ext cx="8153400" cy="1587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838200" y="719796"/>
            <a:ext cx="7162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Font typeface="Wingdings" pitchFamily="2" charset="2"/>
              <a:buChar char="Ø"/>
            </a:pPr>
            <a:r>
              <a:rPr lang="en-US" dirty="0" smtClean="0"/>
              <a:t> Fill all textboxes and click on finish when finished.</a:t>
            </a:r>
          </a:p>
          <a:p>
            <a:pPr algn="just">
              <a:buFont typeface="Wingdings" pitchFamily="2" charset="2"/>
              <a:buChar char="Ø"/>
            </a:pPr>
            <a:r>
              <a:rPr lang="en-US" dirty="0" smtClean="0"/>
              <a:t>That’s it!! Our details table now has a new address field. </a:t>
            </a:r>
          </a:p>
          <a:p>
            <a:pPr algn="just">
              <a:buFont typeface="Wingdings" pitchFamily="2" charset="2"/>
              <a:buChar char="Ø"/>
            </a:pPr>
            <a:endParaRPr lang="en-US" dirty="0" smtClean="0"/>
          </a:p>
        </p:txBody>
      </p:sp>
      <p:sp>
        <p:nvSpPr>
          <p:cNvPr id="21" name="Rectangle 20"/>
          <p:cNvSpPr/>
          <p:nvPr/>
        </p:nvSpPr>
        <p:spPr>
          <a:xfrm>
            <a:off x="389208" y="118404"/>
            <a:ext cx="85485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i="1" dirty="0" smtClean="0">
                <a:solidFill>
                  <a:srgbClr val="FABE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Inserting fields into a MySQL database table using phpMyAdmin</a:t>
            </a:r>
            <a:endParaRPr lang="en-US" sz="2400" dirty="0"/>
          </a:p>
        </p:txBody>
      </p:sp>
      <p:sp>
        <p:nvSpPr>
          <p:cNvPr id="13" name="Right Arrow 12"/>
          <p:cNvSpPr/>
          <p:nvPr/>
        </p:nvSpPr>
        <p:spPr>
          <a:xfrm>
            <a:off x="2148114" y="4343400"/>
            <a:ext cx="685800" cy="399144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Up Arrow 14"/>
          <p:cNvSpPr/>
          <p:nvPr/>
        </p:nvSpPr>
        <p:spPr>
          <a:xfrm>
            <a:off x="7315200" y="4510314"/>
            <a:ext cx="381000" cy="627744"/>
          </a:xfrm>
          <a:prstGeom prst="up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45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400" y="3200400"/>
            <a:ext cx="5829300" cy="3155034"/>
          </a:xfrm>
          <a:prstGeom prst="rect">
            <a:avLst/>
          </a:prstGeom>
        </p:spPr>
      </p:pic>
      <p:pic>
        <p:nvPicPr>
          <p:cNvPr id="17" name="Picture 16" descr="44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264" y="1377460"/>
            <a:ext cx="6270473" cy="3381375"/>
          </a:xfrm>
          <a:prstGeom prst="rect">
            <a:avLst/>
          </a:prstGeom>
        </p:spPr>
      </p:pic>
      <p:sp>
        <p:nvSpPr>
          <p:cNvPr id="19" name="Oval 18"/>
          <p:cNvSpPr/>
          <p:nvPr/>
        </p:nvSpPr>
        <p:spPr>
          <a:xfrm>
            <a:off x="1143000" y="3657600"/>
            <a:ext cx="304800" cy="381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20" name="Oval 19"/>
          <p:cNvSpPr/>
          <p:nvPr/>
        </p:nvSpPr>
        <p:spPr>
          <a:xfrm>
            <a:off x="2971800" y="5334000"/>
            <a:ext cx="304800" cy="381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1262762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Text Box 2"/>
          <p:cNvSpPr txBox="1">
            <a:spLocks noChangeArrowheads="1"/>
          </p:cNvSpPr>
          <p:nvPr/>
        </p:nvSpPr>
        <p:spPr bwMode="auto">
          <a:xfrm>
            <a:off x="1600200" y="1600200"/>
            <a:ext cx="6934200" cy="2430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en-US"/>
          </a:p>
          <a:p>
            <a:pPr>
              <a:spcBef>
                <a:spcPct val="50000"/>
              </a:spcBef>
            </a:pPr>
            <a:endParaRPr lang="en-US"/>
          </a:p>
          <a:p>
            <a:pPr>
              <a:spcBef>
                <a:spcPct val="50000"/>
              </a:spcBef>
            </a:pPr>
            <a:endParaRPr lang="en-US"/>
          </a:p>
          <a:p>
            <a:pPr>
              <a:spcBef>
                <a:spcPct val="50000"/>
              </a:spcBef>
            </a:pPr>
            <a:endParaRPr lang="en-US"/>
          </a:p>
          <a:p>
            <a:pPr>
              <a:spcBef>
                <a:spcPct val="50000"/>
              </a:spcBef>
            </a:pPr>
            <a:endParaRPr lang="en-US"/>
          </a:p>
          <a:p>
            <a:pPr>
              <a:spcBef>
                <a:spcPct val="50000"/>
              </a:spcBef>
            </a:pPr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33400" y="1370013"/>
            <a:ext cx="7772400" cy="4648200"/>
          </a:xfrm>
        </p:spPr>
        <p:txBody>
          <a:bodyPr/>
          <a:lstStyle/>
          <a:p>
            <a:pPr>
              <a:defRPr/>
            </a:pPr>
            <a:r>
              <a:rPr lang="en-US" sz="24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Modifying </a:t>
            </a:r>
            <a:r>
              <a:rPr lang="en-US" sz="24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fields in a MySQL database table</a:t>
            </a:r>
            <a:br>
              <a:rPr lang="en-US" sz="24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</a:br>
            <a:r>
              <a:rPr lang="en-US" sz="24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 using phpMyAdmin </a:t>
            </a:r>
            <a:br>
              <a:rPr lang="en-US" sz="24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</a:br>
            <a:r>
              <a:rPr lang="en-US" sz="40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/>
            </a:r>
            <a:br>
              <a:rPr lang="en-US" sz="40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</a:br>
            <a:r>
              <a:rPr lang="en-US" sz="4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US" sz="4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40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994300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/>
          <p:cNvCxnSpPr/>
          <p:nvPr/>
        </p:nvCxnSpPr>
        <p:spPr bwMode="auto">
          <a:xfrm>
            <a:off x="457200" y="685800"/>
            <a:ext cx="8153400" cy="1587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838200" y="828935"/>
            <a:ext cx="7162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Font typeface="Wingdings" pitchFamily="2" charset="2"/>
              <a:buChar char="Ø"/>
            </a:pPr>
            <a:r>
              <a:rPr lang="en-US" dirty="0" smtClean="0"/>
              <a:t> Now let’s learn how to </a:t>
            </a:r>
            <a:r>
              <a:rPr lang="en-US" b="1" dirty="0" smtClean="0"/>
              <a:t>modify fields </a:t>
            </a:r>
            <a:r>
              <a:rPr lang="en-US" dirty="0" smtClean="0"/>
              <a:t>in database table.</a:t>
            </a:r>
          </a:p>
          <a:p>
            <a:pPr algn="just">
              <a:buFont typeface="Wingdings" pitchFamily="2" charset="2"/>
              <a:buChar char="Ø"/>
            </a:pPr>
            <a:r>
              <a:rPr lang="en-US" dirty="0" smtClean="0"/>
              <a:t>Select the table (details) here, and let’s modify the address field.</a:t>
            </a:r>
          </a:p>
          <a:p>
            <a:pPr algn="just">
              <a:buFont typeface="Wingdings" pitchFamily="2" charset="2"/>
              <a:buChar char="Ø"/>
            </a:pPr>
            <a:r>
              <a:rPr lang="en-US" dirty="0" smtClean="0"/>
              <a:t>Click the </a:t>
            </a:r>
            <a:r>
              <a:rPr lang="en-US" b="1" dirty="0" smtClean="0"/>
              <a:t>change</a:t>
            </a:r>
            <a:r>
              <a:rPr lang="en-US" dirty="0" smtClean="0"/>
              <a:t> icon.</a:t>
            </a:r>
          </a:p>
          <a:p>
            <a:pPr algn="just">
              <a:buFont typeface="Wingdings" pitchFamily="2" charset="2"/>
              <a:buChar char="Ø"/>
            </a:pPr>
            <a:endParaRPr lang="en-US" dirty="0" smtClean="0"/>
          </a:p>
        </p:txBody>
      </p:sp>
      <p:sp>
        <p:nvSpPr>
          <p:cNvPr id="21" name="Rectangle 20"/>
          <p:cNvSpPr/>
          <p:nvPr/>
        </p:nvSpPr>
        <p:spPr>
          <a:xfrm>
            <a:off x="403276" y="132472"/>
            <a:ext cx="827810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i="1" dirty="0" smtClean="0">
                <a:solidFill>
                  <a:srgbClr val="FABE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Modifying fields in a MySQL database table using phpMyAdmin</a:t>
            </a:r>
            <a:endParaRPr lang="en-US" sz="2400" dirty="0"/>
          </a:p>
        </p:txBody>
      </p:sp>
      <p:pic>
        <p:nvPicPr>
          <p:cNvPr id="19" name="Picture 18" descr="52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989" y="1828800"/>
            <a:ext cx="6183811" cy="3346908"/>
          </a:xfrm>
          <a:prstGeom prst="rect">
            <a:avLst/>
          </a:prstGeom>
        </p:spPr>
      </p:pic>
      <p:pic>
        <p:nvPicPr>
          <p:cNvPr id="20" name="Picture 19" descr="53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7404" y="3152775"/>
            <a:ext cx="5313004" cy="3171825"/>
          </a:xfrm>
          <a:prstGeom prst="rect">
            <a:avLst/>
          </a:prstGeom>
        </p:spPr>
      </p:pic>
      <p:sp>
        <p:nvSpPr>
          <p:cNvPr id="22" name="Oval 21"/>
          <p:cNvSpPr/>
          <p:nvPr/>
        </p:nvSpPr>
        <p:spPr>
          <a:xfrm>
            <a:off x="1247336" y="4052668"/>
            <a:ext cx="304800" cy="381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23" name="Oval 22"/>
          <p:cNvSpPr/>
          <p:nvPr/>
        </p:nvSpPr>
        <p:spPr>
          <a:xfrm>
            <a:off x="4094872" y="5195668"/>
            <a:ext cx="304800" cy="381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3675972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/>
          <p:cNvCxnSpPr/>
          <p:nvPr/>
        </p:nvCxnSpPr>
        <p:spPr bwMode="auto">
          <a:xfrm>
            <a:off x="457200" y="685800"/>
            <a:ext cx="8153400" cy="1587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838200" y="828935"/>
            <a:ext cx="716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Font typeface="Wingdings" pitchFamily="2" charset="2"/>
              <a:buChar char="Ø"/>
            </a:pPr>
            <a:r>
              <a:rPr lang="en-US" dirty="0" smtClean="0"/>
              <a:t> Make the changes you want then click </a:t>
            </a:r>
            <a:r>
              <a:rPr lang="en-US" b="1" dirty="0" smtClean="0"/>
              <a:t>Save.</a:t>
            </a:r>
          </a:p>
        </p:txBody>
      </p:sp>
      <p:sp>
        <p:nvSpPr>
          <p:cNvPr id="21" name="Rectangle 20"/>
          <p:cNvSpPr/>
          <p:nvPr/>
        </p:nvSpPr>
        <p:spPr>
          <a:xfrm>
            <a:off x="403276" y="132472"/>
            <a:ext cx="827810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i="1" dirty="0" smtClean="0">
                <a:solidFill>
                  <a:srgbClr val="FABE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Modifying fields in a MySQL database table using phpMyAdmin</a:t>
            </a:r>
            <a:endParaRPr lang="en-US" sz="2400" dirty="0"/>
          </a:p>
        </p:txBody>
      </p:sp>
      <p:pic>
        <p:nvPicPr>
          <p:cNvPr id="9" name="Picture 8" descr="54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1295400"/>
            <a:ext cx="6672262" cy="3598041"/>
          </a:xfrm>
          <a:prstGeom prst="rect">
            <a:avLst/>
          </a:prstGeom>
        </p:spPr>
      </p:pic>
      <p:pic>
        <p:nvPicPr>
          <p:cNvPr id="12" name="Picture 11" descr="55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4362" y="2743200"/>
            <a:ext cx="6970038" cy="3581399"/>
          </a:xfrm>
          <a:prstGeom prst="rect">
            <a:avLst/>
          </a:prstGeom>
        </p:spPr>
      </p:pic>
      <p:sp>
        <p:nvSpPr>
          <p:cNvPr id="13" name="Oval 12"/>
          <p:cNvSpPr/>
          <p:nvPr/>
        </p:nvSpPr>
        <p:spPr>
          <a:xfrm>
            <a:off x="984740" y="3699804"/>
            <a:ext cx="304800" cy="381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15" name="Oval 14"/>
          <p:cNvSpPr/>
          <p:nvPr/>
        </p:nvSpPr>
        <p:spPr>
          <a:xfrm>
            <a:off x="2308276" y="5105400"/>
            <a:ext cx="304800" cy="381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17" name="Up Arrow 16"/>
          <p:cNvSpPr/>
          <p:nvPr/>
        </p:nvSpPr>
        <p:spPr>
          <a:xfrm>
            <a:off x="8153400" y="3886200"/>
            <a:ext cx="381000" cy="533400"/>
          </a:xfrm>
          <a:prstGeom prst="up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1119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/>
          <p:cNvCxnSpPr/>
          <p:nvPr/>
        </p:nvCxnSpPr>
        <p:spPr bwMode="auto">
          <a:xfrm>
            <a:off x="457200" y="685800"/>
            <a:ext cx="8153400" cy="1587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838200" y="828935"/>
            <a:ext cx="7162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Font typeface="Wingdings" pitchFamily="2" charset="2"/>
              <a:buChar char="Ø"/>
            </a:pPr>
            <a:r>
              <a:rPr lang="en-US" dirty="0" smtClean="0"/>
              <a:t> That’s it!! We’ve successfully changed the name of the </a:t>
            </a:r>
            <a:r>
              <a:rPr lang="en-US" b="1" dirty="0" smtClean="0"/>
              <a:t>address</a:t>
            </a:r>
            <a:r>
              <a:rPr lang="en-US" dirty="0" smtClean="0"/>
              <a:t> field to </a:t>
            </a:r>
            <a:r>
              <a:rPr lang="en-US" b="1" dirty="0" smtClean="0"/>
              <a:t>city</a:t>
            </a:r>
            <a:r>
              <a:rPr lang="en-US" dirty="0" smtClean="0"/>
              <a:t>.</a:t>
            </a:r>
          </a:p>
          <a:p>
            <a:pPr algn="just">
              <a:buFont typeface="Wingdings" pitchFamily="2" charset="2"/>
              <a:buChar char="Ø"/>
            </a:pPr>
            <a:r>
              <a:rPr lang="en-US" dirty="0" smtClean="0"/>
              <a:t>You now know how to modify fields in a table using phpMyAdmin.</a:t>
            </a:r>
          </a:p>
          <a:p>
            <a:pPr algn="just">
              <a:buFont typeface="Wingdings" pitchFamily="2" charset="2"/>
              <a:buChar char="Ø"/>
            </a:pPr>
            <a:endParaRPr lang="en-US" b="1" dirty="0" smtClean="0"/>
          </a:p>
        </p:txBody>
      </p:sp>
      <p:sp>
        <p:nvSpPr>
          <p:cNvPr id="21" name="Rectangle 20"/>
          <p:cNvSpPr/>
          <p:nvPr/>
        </p:nvSpPr>
        <p:spPr>
          <a:xfrm>
            <a:off x="403276" y="132472"/>
            <a:ext cx="827810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i="1" dirty="0" smtClean="0">
                <a:solidFill>
                  <a:srgbClr val="FABE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Modifying fields in a MySQL database table using phpMyAdmin</a:t>
            </a:r>
            <a:endParaRPr lang="en-US" sz="2400" dirty="0"/>
          </a:p>
        </p:txBody>
      </p:sp>
      <p:pic>
        <p:nvPicPr>
          <p:cNvPr id="20" name="Picture 19" descr="56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300" y="2028825"/>
            <a:ext cx="7391400" cy="399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9392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Text Box 2"/>
          <p:cNvSpPr txBox="1">
            <a:spLocks noChangeArrowheads="1"/>
          </p:cNvSpPr>
          <p:nvPr/>
        </p:nvSpPr>
        <p:spPr bwMode="auto">
          <a:xfrm>
            <a:off x="1600200" y="1600200"/>
            <a:ext cx="6934200" cy="2430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en-US"/>
          </a:p>
          <a:p>
            <a:pPr>
              <a:spcBef>
                <a:spcPct val="50000"/>
              </a:spcBef>
            </a:pPr>
            <a:endParaRPr lang="en-US"/>
          </a:p>
          <a:p>
            <a:pPr>
              <a:spcBef>
                <a:spcPct val="50000"/>
              </a:spcBef>
            </a:pPr>
            <a:endParaRPr lang="en-US"/>
          </a:p>
          <a:p>
            <a:pPr>
              <a:spcBef>
                <a:spcPct val="50000"/>
              </a:spcBef>
            </a:pPr>
            <a:endParaRPr lang="en-US"/>
          </a:p>
          <a:p>
            <a:pPr>
              <a:spcBef>
                <a:spcPct val="50000"/>
              </a:spcBef>
            </a:pPr>
            <a:endParaRPr lang="en-US"/>
          </a:p>
          <a:p>
            <a:pPr>
              <a:spcBef>
                <a:spcPct val="50000"/>
              </a:spcBef>
            </a:pPr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33400" y="1370013"/>
            <a:ext cx="7772400" cy="4648200"/>
          </a:xfrm>
        </p:spPr>
        <p:txBody>
          <a:bodyPr/>
          <a:lstStyle/>
          <a:p>
            <a:pPr>
              <a:defRPr/>
            </a:pPr>
            <a:r>
              <a:rPr lang="en-US" sz="24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Deleting </a:t>
            </a:r>
            <a:r>
              <a:rPr lang="en-US" sz="24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fields in a MySQL database table </a:t>
            </a:r>
            <a:br>
              <a:rPr lang="en-US" sz="24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</a:br>
            <a:r>
              <a:rPr lang="en-US" sz="24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using phpMyAdmin</a:t>
            </a:r>
            <a:br>
              <a:rPr lang="en-US" sz="24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</a:br>
            <a:r>
              <a:rPr lang="en-US" sz="40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/>
            </a:r>
            <a:br>
              <a:rPr lang="en-US" sz="40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</a:br>
            <a:r>
              <a:rPr lang="en-US" sz="4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US" sz="4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40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187148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/>
          <p:cNvCxnSpPr/>
          <p:nvPr/>
        </p:nvCxnSpPr>
        <p:spPr bwMode="auto">
          <a:xfrm>
            <a:off x="457200" y="685800"/>
            <a:ext cx="8153400" cy="1587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838200" y="884872"/>
            <a:ext cx="7162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Font typeface="Wingdings" pitchFamily="2" charset="2"/>
              <a:buChar char="Ø"/>
            </a:pPr>
            <a:r>
              <a:rPr lang="en-US" dirty="0" smtClean="0"/>
              <a:t> now let’s learn how to delete fields from database table, firstly select the details table here.</a:t>
            </a:r>
          </a:p>
          <a:p>
            <a:pPr algn="just">
              <a:buFont typeface="Wingdings" pitchFamily="2" charset="2"/>
              <a:buChar char="Ø"/>
            </a:pPr>
            <a:r>
              <a:rPr lang="en-US" dirty="0" smtClean="0"/>
              <a:t>Let’s delete the </a:t>
            </a:r>
            <a:r>
              <a:rPr lang="en-US" b="1" dirty="0" smtClean="0"/>
              <a:t>city</a:t>
            </a:r>
            <a:r>
              <a:rPr lang="en-US" dirty="0" smtClean="0"/>
              <a:t> field.</a:t>
            </a:r>
          </a:p>
          <a:p>
            <a:pPr algn="just">
              <a:buFont typeface="Wingdings" pitchFamily="2" charset="2"/>
              <a:buChar char="Ø"/>
            </a:pPr>
            <a:endParaRPr lang="en-US" dirty="0" smtClean="0"/>
          </a:p>
          <a:p>
            <a:pPr algn="just">
              <a:buFont typeface="Wingdings" pitchFamily="2" charset="2"/>
              <a:buChar char="Ø"/>
            </a:pPr>
            <a:endParaRPr lang="en-US" dirty="0" smtClean="0"/>
          </a:p>
        </p:txBody>
      </p:sp>
      <p:sp>
        <p:nvSpPr>
          <p:cNvPr id="21" name="Rectangle 20"/>
          <p:cNvSpPr/>
          <p:nvPr/>
        </p:nvSpPr>
        <p:spPr>
          <a:xfrm>
            <a:off x="493096" y="146986"/>
            <a:ext cx="804130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i="1" dirty="0" smtClean="0">
                <a:solidFill>
                  <a:srgbClr val="FABE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Deleting fields in a MySQL database table using phpMyAdmin</a:t>
            </a:r>
            <a:endParaRPr lang="en-US" sz="2400" dirty="0"/>
          </a:p>
        </p:txBody>
      </p:sp>
      <p:pic>
        <p:nvPicPr>
          <p:cNvPr id="12" name="Picture 11" descr="62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981200"/>
            <a:ext cx="7391400" cy="401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932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11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537" y="1971675"/>
            <a:ext cx="7400925" cy="4048125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457200" y="76200"/>
            <a:ext cx="709982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i="1" dirty="0" smtClean="0">
                <a:solidFill>
                  <a:srgbClr val="FABE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Familiarizing yourself with phpMyAdmin</a:t>
            </a:r>
            <a:endParaRPr lang="en-US" sz="3200" dirty="0"/>
          </a:p>
        </p:txBody>
      </p:sp>
      <p:cxnSp>
        <p:nvCxnSpPr>
          <p:cNvPr id="14" name="Straight Connector 13"/>
          <p:cNvCxnSpPr/>
          <p:nvPr/>
        </p:nvCxnSpPr>
        <p:spPr bwMode="auto">
          <a:xfrm>
            <a:off x="457200" y="685800"/>
            <a:ext cx="8153400" cy="1587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838200" y="1210270"/>
            <a:ext cx="7162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dirty="0" smtClean="0"/>
              <a:t>This particular database has two tables called details and information, and they are listed her.</a:t>
            </a:r>
          </a:p>
          <a:p>
            <a:endParaRPr lang="en-US" dirty="0"/>
          </a:p>
        </p:txBody>
      </p:sp>
      <p:pic>
        <p:nvPicPr>
          <p:cNvPr id="8" name="Picture 7" descr="13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775" y="1981200"/>
            <a:ext cx="7410450" cy="4038600"/>
          </a:xfrm>
          <a:prstGeom prst="rect">
            <a:avLst/>
          </a:prstGeom>
        </p:spPr>
      </p:pic>
      <p:pic>
        <p:nvPicPr>
          <p:cNvPr id="9" name="Picture 8" descr="14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1062" y="1981200"/>
            <a:ext cx="7381875" cy="401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239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/>
          <p:cNvCxnSpPr/>
          <p:nvPr/>
        </p:nvCxnSpPr>
        <p:spPr bwMode="auto">
          <a:xfrm>
            <a:off x="457200" y="685800"/>
            <a:ext cx="8153400" cy="1587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838200" y="884872"/>
            <a:ext cx="7162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Font typeface="Wingdings" pitchFamily="2" charset="2"/>
              <a:buChar char="Ø"/>
            </a:pPr>
            <a:r>
              <a:rPr lang="en-US" dirty="0" smtClean="0"/>
              <a:t>Select the city field, and click the </a:t>
            </a:r>
            <a:r>
              <a:rPr lang="en-US" b="1" dirty="0" smtClean="0"/>
              <a:t>Delete</a:t>
            </a:r>
            <a:r>
              <a:rPr lang="en-US" dirty="0" smtClean="0"/>
              <a:t> (or Drop) icon.</a:t>
            </a:r>
          </a:p>
          <a:p>
            <a:pPr algn="just">
              <a:buFont typeface="Wingdings" pitchFamily="2" charset="2"/>
              <a:buChar char="Ø"/>
            </a:pPr>
            <a:r>
              <a:rPr lang="en-US" dirty="0" smtClean="0"/>
              <a:t>Click </a:t>
            </a:r>
            <a:r>
              <a:rPr lang="en-US" b="1" dirty="0" smtClean="0"/>
              <a:t>Yes</a:t>
            </a:r>
            <a:r>
              <a:rPr lang="en-US" dirty="0" smtClean="0"/>
              <a:t> to confirm.</a:t>
            </a:r>
          </a:p>
          <a:p>
            <a:pPr algn="just">
              <a:buFont typeface="Wingdings" pitchFamily="2" charset="2"/>
              <a:buChar char="Ø"/>
            </a:pPr>
            <a:endParaRPr lang="en-US" dirty="0" smtClean="0"/>
          </a:p>
          <a:p>
            <a:pPr algn="just">
              <a:buFont typeface="Wingdings" pitchFamily="2" charset="2"/>
              <a:buChar char="Ø"/>
            </a:pPr>
            <a:endParaRPr lang="en-US" dirty="0" smtClean="0"/>
          </a:p>
        </p:txBody>
      </p:sp>
      <p:pic>
        <p:nvPicPr>
          <p:cNvPr id="9" name="Picture 8" descr="64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532" y="1638300"/>
            <a:ext cx="7381875" cy="4000500"/>
          </a:xfrm>
          <a:prstGeom prst="rect">
            <a:avLst/>
          </a:prstGeom>
        </p:spPr>
      </p:pic>
      <p:pic>
        <p:nvPicPr>
          <p:cNvPr id="8" name="Picture 7" descr="63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4004" y="2934007"/>
            <a:ext cx="5962266" cy="3238193"/>
          </a:xfrm>
          <a:prstGeom prst="rect">
            <a:avLst/>
          </a:prstGeom>
        </p:spPr>
      </p:pic>
      <p:sp>
        <p:nvSpPr>
          <p:cNvPr id="13" name="Oval 12"/>
          <p:cNvSpPr/>
          <p:nvPr/>
        </p:nvSpPr>
        <p:spPr>
          <a:xfrm>
            <a:off x="3581400" y="4953000"/>
            <a:ext cx="304800" cy="381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15" name="Oval 14"/>
          <p:cNvSpPr/>
          <p:nvPr/>
        </p:nvSpPr>
        <p:spPr>
          <a:xfrm>
            <a:off x="1337604" y="4267200"/>
            <a:ext cx="304800" cy="381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17" name="Rectangle 16"/>
          <p:cNvSpPr/>
          <p:nvPr/>
        </p:nvSpPr>
        <p:spPr>
          <a:xfrm>
            <a:off x="493096" y="146986"/>
            <a:ext cx="804130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i="1" dirty="0" smtClean="0">
                <a:solidFill>
                  <a:srgbClr val="FABE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Deleting fields in a MySQL database table using phpMyAdmin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463375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/>
          <p:cNvCxnSpPr/>
          <p:nvPr/>
        </p:nvCxnSpPr>
        <p:spPr bwMode="auto">
          <a:xfrm>
            <a:off x="457200" y="685800"/>
            <a:ext cx="8153400" cy="1587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838200" y="884872"/>
            <a:ext cx="7162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Font typeface="Wingdings" pitchFamily="2" charset="2"/>
              <a:buChar char="Ø"/>
            </a:pPr>
            <a:r>
              <a:rPr lang="en-US" dirty="0" smtClean="0"/>
              <a:t>That’s it!! We’ve successfully deleted the city field from our database table.</a:t>
            </a:r>
          </a:p>
          <a:p>
            <a:pPr algn="just">
              <a:buFont typeface="Wingdings" pitchFamily="2" charset="2"/>
              <a:buChar char="Ø"/>
            </a:pPr>
            <a:r>
              <a:rPr lang="en-US" dirty="0" smtClean="0"/>
              <a:t>You now know how to delete fields in a table using phpMyAdmin.</a:t>
            </a:r>
          </a:p>
          <a:p>
            <a:pPr algn="just">
              <a:buFont typeface="Wingdings" pitchFamily="2" charset="2"/>
              <a:buChar char="Ø"/>
            </a:pPr>
            <a:endParaRPr lang="en-US" dirty="0" smtClean="0"/>
          </a:p>
          <a:p>
            <a:pPr algn="just">
              <a:buFont typeface="Wingdings" pitchFamily="2" charset="2"/>
              <a:buChar char="Ø"/>
            </a:pPr>
            <a:endParaRPr lang="en-US" dirty="0" smtClean="0"/>
          </a:p>
        </p:txBody>
      </p:sp>
      <p:pic>
        <p:nvPicPr>
          <p:cNvPr id="12" name="Picture 11" descr="65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300" y="1976218"/>
            <a:ext cx="7391400" cy="398145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493096" y="146986"/>
            <a:ext cx="804130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i="1" dirty="0" smtClean="0">
                <a:solidFill>
                  <a:srgbClr val="FABE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Deleting fields in a MySQL database table using phpMyAdmin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6732154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Text Box 2"/>
          <p:cNvSpPr txBox="1">
            <a:spLocks noChangeArrowheads="1"/>
          </p:cNvSpPr>
          <p:nvPr/>
        </p:nvSpPr>
        <p:spPr bwMode="auto">
          <a:xfrm>
            <a:off x="1600200" y="1600200"/>
            <a:ext cx="6934200" cy="2430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en-US"/>
          </a:p>
          <a:p>
            <a:pPr>
              <a:spcBef>
                <a:spcPct val="50000"/>
              </a:spcBef>
            </a:pPr>
            <a:endParaRPr lang="en-US"/>
          </a:p>
          <a:p>
            <a:pPr>
              <a:spcBef>
                <a:spcPct val="50000"/>
              </a:spcBef>
            </a:pPr>
            <a:endParaRPr lang="en-US"/>
          </a:p>
          <a:p>
            <a:pPr>
              <a:spcBef>
                <a:spcPct val="50000"/>
              </a:spcBef>
            </a:pPr>
            <a:endParaRPr lang="en-US"/>
          </a:p>
          <a:p>
            <a:pPr>
              <a:spcBef>
                <a:spcPct val="50000"/>
              </a:spcBef>
            </a:pPr>
            <a:endParaRPr lang="en-US"/>
          </a:p>
          <a:p>
            <a:pPr>
              <a:spcBef>
                <a:spcPct val="50000"/>
              </a:spcBef>
            </a:pPr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33400" y="1370013"/>
            <a:ext cx="7772400" cy="4648200"/>
          </a:xfrm>
        </p:spPr>
        <p:txBody>
          <a:bodyPr/>
          <a:lstStyle/>
          <a:p>
            <a:pPr>
              <a:defRPr/>
            </a:pPr>
            <a:r>
              <a:rPr lang="en-US" sz="24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Exporting </a:t>
            </a:r>
            <a:r>
              <a:rPr lang="en-US" sz="24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and importing MySQL databases </a:t>
            </a:r>
            <a:br>
              <a:rPr lang="en-US" sz="24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</a:br>
            <a:r>
              <a:rPr lang="en-US" sz="24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and tables using phpMyAdmin </a:t>
            </a:r>
            <a:br>
              <a:rPr lang="en-US" sz="24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</a:br>
            <a:r>
              <a:rPr lang="en-US" sz="40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/>
            </a:r>
            <a:br>
              <a:rPr lang="en-US" sz="40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</a:br>
            <a:r>
              <a:rPr lang="en-US" sz="4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US" sz="4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40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078617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/>
          <p:cNvCxnSpPr/>
          <p:nvPr/>
        </p:nvCxnSpPr>
        <p:spPr bwMode="auto">
          <a:xfrm>
            <a:off x="457200" y="685800"/>
            <a:ext cx="8153400" cy="1587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838200" y="884873"/>
            <a:ext cx="7162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Font typeface="Wingdings" pitchFamily="2" charset="2"/>
              <a:buChar char="Ø"/>
            </a:pPr>
            <a:r>
              <a:rPr lang="en-US" dirty="0" smtClean="0"/>
              <a:t>Now let’s learn how to exporting MySQL databases. </a:t>
            </a:r>
          </a:p>
          <a:p>
            <a:pPr algn="just">
              <a:buFont typeface="Wingdings" pitchFamily="2" charset="2"/>
              <a:buChar char="Ø"/>
            </a:pPr>
            <a:r>
              <a:rPr lang="en-US" dirty="0" smtClean="0"/>
              <a:t>Click the database you wish to export here.</a:t>
            </a:r>
          </a:p>
          <a:p>
            <a:pPr algn="just">
              <a:buFont typeface="Wingdings" pitchFamily="2" charset="2"/>
              <a:buChar char="Ø"/>
            </a:pPr>
            <a:r>
              <a:rPr lang="en-US" dirty="0" smtClean="0"/>
              <a:t>Then click the </a:t>
            </a:r>
            <a:r>
              <a:rPr lang="en-US" b="1" dirty="0" smtClean="0"/>
              <a:t>Export</a:t>
            </a:r>
            <a:r>
              <a:rPr lang="en-US" dirty="0" smtClean="0"/>
              <a:t> button.</a:t>
            </a:r>
          </a:p>
          <a:p>
            <a:pPr algn="just">
              <a:buFont typeface="Wingdings" pitchFamily="2" charset="2"/>
              <a:buChar char="Ø"/>
            </a:pPr>
            <a:endParaRPr lang="en-US" dirty="0" smtClean="0"/>
          </a:p>
        </p:txBody>
      </p:sp>
      <p:sp>
        <p:nvSpPr>
          <p:cNvPr id="13" name="Rectangle 12"/>
          <p:cNvSpPr/>
          <p:nvPr/>
        </p:nvSpPr>
        <p:spPr>
          <a:xfrm>
            <a:off x="507610" y="146986"/>
            <a:ext cx="807105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i="1" dirty="0" smtClean="0">
                <a:solidFill>
                  <a:srgbClr val="FABE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Exporting and importing MySQL database using phpMyAdmin</a:t>
            </a:r>
            <a:endParaRPr lang="en-US" sz="2400" dirty="0"/>
          </a:p>
        </p:txBody>
      </p:sp>
      <p:pic>
        <p:nvPicPr>
          <p:cNvPr id="9" name="Picture 8" descr="72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537" y="1828800"/>
            <a:ext cx="7400925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9221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/>
          <p:cNvCxnSpPr/>
          <p:nvPr/>
        </p:nvCxnSpPr>
        <p:spPr bwMode="auto">
          <a:xfrm>
            <a:off x="457200" y="685800"/>
            <a:ext cx="8153400" cy="1587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838200" y="884873"/>
            <a:ext cx="7162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Font typeface="Wingdings" pitchFamily="2" charset="2"/>
              <a:buChar char="Ø"/>
            </a:pPr>
            <a:r>
              <a:rPr lang="en-US" dirty="0" smtClean="0"/>
              <a:t>In this case, we want to export the entire database in SQL format so we can easily import it later. This is a good way to backup your database. </a:t>
            </a:r>
          </a:p>
          <a:p>
            <a:pPr algn="just">
              <a:buFont typeface="Wingdings" pitchFamily="2" charset="2"/>
              <a:buChar char="Ø"/>
            </a:pPr>
            <a:r>
              <a:rPr lang="en-US" dirty="0" smtClean="0"/>
              <a:t>Be sure to check any option you want before proceeding.</a:t>
            </a:r>
          </a:p>
          <a:p>
            <a:pPr algn="just"/>
            <a:endParaRPr lang="en-US" dirty="0" smtClean="0"/>
          </a:p>
          <a:p>
            <a:pPr algn="just">
              <a:buFont typeface="Wingdings" pitchFamily="2" charset="2"/>
              <a:buChar char="Ø"/>
            </a:pPr>
            <a:endParaRPr lang="en-US" dirty="0" smtClean="0"/>
          </a:p>
        </p:txBody>
      </p:sp>
      <p:sp>
        <p:nvSpPr>
          <p:cNvPr id="13" name="Rectangle 12"/>
          <p:cNvSpPr/>
          <p:nvPr/>
        </p:nvSpPr>
        <p:spPr>
          <a:xfrm>
            <a:off x="507610" y="146986"/>
            <a:ext cx="807105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i="1" dirty="0" smtClean="0">
                <a:solidFill>
                  <a:srgbClr val="FABE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Exporting and importing MySQL database using phpMyAdmin</a:t>
            </a:r>
            <a:endParaRPr lang="en-US" sz="2400" dirty="0"/>
          </a:p>
        </p:txBody>
      </p:sp>
      <p:pic>
        <p:nvPicPr>
          <p:cNvPr id="15" name="Picture 14" descr="74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1905000"/>
            <a:ext cx="5486400" cy="3133725"/>
          </a:xfrm>
          <a:prstGeom prst="rect">
            <a:avLst/>
          </a:prstGeom>
        </p:spPr>
      </p:pic>
      <p:pic>
        <p:nvPicPr>
          <p:cNvPr id="8" name="Picture 7" descr="73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7600" y="3276600"/>
            <a:ext cx="5181600" cy="3048000"/>
          </a:xfrm>
          <a:prstGeom prst="rect">
            <a:avLst/>
          </a:prstGeom>
        </p:spPr>
      </p:pic>
      <p:sp>
        <p:nvSpPr>
          <p:cNvPr id="17" name="Oval 16"/>
          <p:cNvSpPr/>
          <p:nvPr/>
        </p:nvSpPr>
        <p:spPr>
          <a:xfrm>
            <a:off x="4114800" y="5410200"/>
            <a:ext cx="304800" cy="381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18" name="Oval 17"/>
          <p:cNvSpPr/>
          <p:nvPr/>
        </p:nvSpPr>
        <p:spPr>
          <a:xfrm>
            <a:off x="914400" y="3962400"/>
            <a:ext cx="304800" cy="381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8761836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75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932" y="1752600"/>
            <a:ext cx="6513268" cy="3505200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 bwMode="auto">
          <a:xfrm>
            <a:off x="457200" y="685800"/>
            <a:ext cx="8153400" cy="1587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838200" y="762000"/>
            <a:ext cx="7162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Font typeface="Wingdings" pitchFamily="2" charset="2"/>
              <a:buChar char="Ø"/>
            </a:pPr>
            <a:r>
              <a:rPr lang="en-US" dirty="0" smtClean="0"/>
              <a:t>Check the </a:t>
            </a:r>
            <a:r>
              <a:rPr lang="en-US" b="1" dirty="0" smtClean="0"/>
              <a:t>save as file </a:t>
            </a:r>
            <a:r>
              <a:rPr lang="en-US" dirty="0" smtClean="0"/>
              <a:t>checkbox then click </a:t>
            </a:r>
            <a:r>
              <a:rPr lang="en-US" b="1" dirty="0" smtClean="0"/>
              <a:t>Go</a:t>
            </a:r>
            <a:r>
              <a:rPr lang="en-US" b="1" dirty="0" smtClean="0">
                <a:sym typeface="Wingdings" pitchFamily="2" charset="2"/>
              </a:rPr>
              <a:t> ok</a:t>
            </a:r>
            <a:endParaRPr lang="en-US" dirty="0" smtClean="0"/>
          </a:p>
          <a:p>
            <a:pPr algn="just">
              <a:buFont typeface="Wingdings" pitchFamily="2" charset="2"/>
              <a:buChar char="Ø"/>
            </a:pPr>
            <a:r>
              <a:rPr lang="en-US" dirty="0" smtClean="0"/>
              <a:t> that’s it!! The demo1234_member has been exported to our local computer.</a:t>
            </a:r>
          </a:p>
          <a:p>
            <a:pPr algn="just"/>
            <a:endParaRPr lang="en-US" dirty="0" smtClean="0"/>
          </a:p>
          <a:p>
            <a:pPr algn="just">
              <a:buFont typeface="Wingdings" pitchFamily="2" charset="2"/>
              <a:buChar char="Ø"/>
            </a:pPr>
            <a:endParaRPr lang="en-US" dirty="0" smtClean="0"/>
          </a:p>
        </p:txBody>
      </p:sp>
      <p:sp>
        <p:nvSpPr>
          <p:cNvPr id="13" name="Rectangle 12"/>
          <p:cNvSpPr/>
          <p:nvPr/>
        </p:nvSpPr>
        <p:spPr>
          <a:xfrm>
            <a:off x="507610" y="146986"/>
            <a:ext cx="807105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i="1" dirty="0" smtClean="0">
                <a:solidFill>
                  <a:srgbClr val="FABE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Exporting and importing MySQL database using phpMyAdmin</a:t>
            </a:r>
            <a:endParaRPr lang="en-US" sz="2400" dirty="0"/>
          </a:p>
        </p:txBody>
      </p:sp>
      <p:sp>
        <p:nvSpPr>
          <p:cNvPr id="18" name="Oval 17"/>
          <p:cNvSpPr/>
          <p:nvPr/>
        </p:nvSpPr>
        <p:spPr>
          <a:xfrm>
            <a:off x="1066800" y="4114800"/>
            <a:ext cx="304800" cy="381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1</a:t>
            </a:r>
            <a:endParaRPr lang="en-US" b="1" dirty="0"/>
          </a:p>
        </p:txBody>
      </p:sp>
      <p:pic>
        <p:nvPicPr>
          <p:cNvPr id="19" name="Picture 18" descr="76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5601" y="3215640"/>
            <a:ext cx="5867400" cy="3108960"/>
          </a:xfrm>
          <a:prstGeom prst="rect">
            <a:avLst/>
          </a:prstGeom>
        </p:spPr>
      </p:pic>
      <p:sp>
        <p:nvSpPr>
          <p:cNvPr id="22" name="Oval 21"/>
          <p:cNvSpPr/>
          <p:nvPr/>
        </p:nvSpPr>
        <p:spPr>
          <a:xfrm>
            <a:off x="3429000" y="5257800"/>
            <a:ext cx="304800" cy="381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6599051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715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1712744"/>
            <a:ext cx="6462712" cy="3370748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 bwMode="auto">
          <a:xfrm>
            <a:off x="457200" y="685800"/>
            <a:ext cx="8153400" cy="1587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838200" y="762000"/>
            <a:ext cx="7162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Font typeface="Wingdings" pitchFamily="2" charset="2"/>
              <a:buChar char="Ø"/>
            </a:pPr>
            <a:r>
              <a:rPr lang="en-US" dirty="0" smtClean="0"/>
              <a:t>Now let’s import the saved copy of our database, which includes the details table.</a:t>
            </a:r>
          </a:p>
          <a:p>
            <a:pPr algn="just">
              <a:buFont typeface="Wingdings" pitchFamily="2" charset="2"/>
              <a:buChar char="Ø"/>
            </a:pPr>
            <a:r>
              <a:rPr lang="en-US" dirty="0" smtClean="0"/>
              <a:t> Browse the saved copy of our database (</a:t>
            </a:r>
            <a:r>
              <a:rPr lang="en-US" b="1" dirty="0" smtClean="0"/>
              <a:t>SQL file) </a:t>
            </a:r>
            <a:r>
              <a:rPr lang="en-US" dirty="0" smtClean="0"/>
              <a:t>and click GO.</a:t>
            </a:r>
          </a:p>
          <a:p>
            <a:pPr algn="just"/>
            <a:endParaRPr lang="en-US" dirty="0" smtClean="0"/>
          </a:p>
          <a:p>
            <a:pPr algn="just">
              <a:buFont typeface="Wingdings" pitchFamily="2" charset="2"/>
              <a:buChar char="Ø"/>
            </a:pPr>
            <a:endParaRPr lang="en-US" dirty="0" smtClean="0"/>
          </a:p>
        </p:txBody>
      </p:sp>
      <p:sp>
        <p:nvSpPr>
          <p:cNvPr id="13" name="Rectangle 12"/>
          <p:cNvSpPr/>
          <p:nvPr/>
        </p:nvSpPr>
        <p:spPr>
          <a:xfrm>
            <a:off x="507610" y="146986"/>
            <a:ext cx="807105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i="1" dirty="0" smtClean="0">
                <a:solidFill>
                  <a:srgbClr val="FABE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Exporting and importing MySQL database using phpMyAdmin</a:t>
            </a:r>
            <a:endParaRPr lang="en-US" sz="2400" dirty="0"/>
          </a:p>
        </p:txBody>
      </p:sp>
      <p:sp>
        <p:nvSpPr>
          <p:cNvPr id="18" name="Oval 17"/>
          <p:cNvSpPr/>
          <p:nvPr/>
        </p:nvSpPr>
        <p:spPr>
          <a:xfrm>
            <a:off x="1066800" y="4114800"/>
            <a:ext cx="304800" cy="381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22" name="Oval 21"/>
          <p:cNvSpPr/>
          <p:nvPr/>
        </p:nvSpPr>
        <p:spPr>
          <a:xfrm>
            <a:off x="3429000" y="5257800"/>
            <a:ext cx="304800" cy="381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pic>
        <p:nvPicPr>
          <p:cNvPr id="23" name="Picture 22" descr="718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9400" y="2966146"/>
            <a:ext cx="6172200" cy="3372522"/>
          </a:xfrm>
          <a:prstGeom prst="rect">
            <a:avLst/>
          </a:prstGeom>
        </p:spPr>
      </p:pic>
      <p:sp>
        <p:nvSpPr>
          <p:cNvPr id="24" name="Oval 23"/>
          <p:cNvSpPr/>
          <p:nvPr/>
        </p:nvSpPr>
        <p:spPr>
          <a:xfrm>
            <a:off x="3429000" y="5257800"/>
            <a:ext cx="304800" cy="381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7470792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719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1447800"/>
            <a:ext cx="6296025" cy="3268275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 bwMode="auto">
          <a:xfrm>
            <a:off x="457200" y="685800"/>
            <a:ext cx="8153400" cy="1587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838200" y="762000"/>
            <a:ext cx="7162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Font typeface="Wingdings" pitchFamily="2" charset="2"/>
              <a:buChar char="Ø"/>
            </a:pPr>
            <a:r>
              <a:rPr lang="en-US" dirty="0" smtClean="0"/>
              <a:t>That’s it!! The demo1234_members database has been successfully imported as indicated here. Lets go take a look.</a:t>
            </a:r>
          </a:p>
          <a:p>
            <a:pPr algn="just"/>
            <a:endParaRPr lang="en-US" dirty="0" smtClean="0"/>
          </a:p>
          <a:p>
            <a:pPr algn="just"/>
            <a:endParaRPr lang="en-US" dirty="0" smtClean="0"/>
          </a:p>
          <a:p>
            <a:pPr algn="just">
              <a:buFont typeface="Wingdings" pitchFamily="2" charset="2"/>
              <a:buChar char="Ø"/>
            </a:pPr>
            <a:endParaRPr lang="en-US" dirty="0" smtClean="0"/>
          </a:p>
        </p:txBody>
      </p:sp>
      <p:sp>
        <p:nvSpPr>
          <p:cNvPr id="13" name="Rectangle 12"/>
          <p:cNvSpPr/>
          <p:nvPr/>
        </p:nvSpPr>
        <p:spPr>
          <a:xfrm>
            <a:off x="507610" y="146986"/>
            <a:ext cx="807105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i="1" dirty="0" smtClean="0">
                <a:solidFill>
                  <a:srgbClr val="FABE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Exporting and importing MySQL database using phpMyAdmin</a:t>
            </a:r>
            <a:endParaRPr lang="en-US" sz="2400" dirty="0"/>
          </a:p>
        </p:txBody>
      </p:sp>
      <p:sp>
        <p:nvSpPr>
          <p:cNvPr id="18" name="Oval 17"/>
          <p:cNvSpPr/>
          <p:nvPr/>
        </p:nvSpPr>
        <p:spPr>
          <a:xfrm>
            <a:off x="914400" y="3810000"/>
            <a:ext cx="304800" cy="381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22" name="Oval 21"/>
          <p:cNvSpPr/>
          <p:nvPr/>
        </p:nvSpPr>
        <p:spPr>
          <a:xfrm>
            <a:off x="3429000" y="5257800"/>
            <a:ext cx="304800" cy="381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24" name="Oval 23"/>
          <p:cNvSpPr/>
          <p:nvPr/>
        </p:nvSpPr>
        <p:spPr>
          <a:xfrm>
            <a:off x="3429000" y="5257800"/>
            <a:ext cx="304800" cy="381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pic>
        <p:nvPicPr>
          <p:cNvPr id="15" name="Picture 14" descr="720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0703" y="3381376"/>
            <a:ext cx="5534697" cy="2943224"/>
          </a:xfrm>
          <a:prstGeom prst="rect">
            <a:avLst/>
          </a:prstGeom>
        </p:spPr>
      </p:pic>
      <p:sp>
        <p:nvSpPr>
          <p:cNvPr id="17" name="Oval 16"/>
          <p:cNvSpPr/>
          <p:nvPr/>
        </p:nvSpPr>
        <p:spPr>
          <a:xfrm>
            <a:off x="3886200" y="5257800"/>
            <a:ext cx="304800" cy="381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4794250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Text Box 2"/>
          <p:cNvSpPr txBox="1">
            <a:spLocks noChangeArrowheads="1"/>
          </p:cNvSpPr>
          <p:nvPr/>
        </p:nvSpPr>
        <p:spPr bwMode="auto">
          <a:xfrm>
            <a:off x="1600200" y="1600200"/>
            <a:ext cx="6934200" cy="2430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en-US"/>
          </a:p>
          <a:p>
            <a:pPr>
              <a:spcBef>
                <a:spcPct val="50000"/>
              </a:spcBef>
            </a:pPr>
            <a:endParaRPr lang="en-US"/>
          </a:p>
          <a:p>
            <a:pPr>
              <a:spcBef>
                <a:spcPct val="50000"/>
              </a:spcBef>
            </a:pPr>
            <a:endParaRPr lang="en-US"/>
          </a:p>
          <a:p>
            <a:pPr>
              <a:spcBef>
                <a:spcPct val="50000"/>
              </a:spcBef>
            </a:pPr>
            <a:endParaRPr lang="en-US"/>
          </a:p>
          <a:p>
            <a:pPr>
              <a:spcBef>
                <a:spcPct val="50000"/>
              </a:spcBef>
            </a:pPr>
            <a:endParaRPr lang="en-US"/>
          </a:p>
          <a:p>
            <a:pPr>
              <a:spcBef>
                <a:spcPct val="50000"/>
              </a:spcBef>
            </a:pPr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33400" y="1370013"/>
            <a:ext cx="7772400" cy="4648200"/>
          </a:xfrm>
        </p:spPr>
        <p:txBody>
          <a:bodyPr/>
          <a:lstStyle/>
          <a:p>
            <a:pPr>
              <a:defRPr/>
            </a:pPr>
            <a:r>
              <a:rPr lang="en-US" sz="24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Running </a:t>
            </a:r>
            <a:r>
              <a:rPr lang="en-US" sz="24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SQL queries on a MySQL database</a:t>
            </a:r>
            <a:br>
              <a:rPr lang="en-US" sz="24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</a:br>
            <a:r>
              <a:rPr lang="en-US" sz="24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 using phpMyAdmin</a:t>
            </a:r>
            <a:br>
              <a:rPr lang="en-US" sz="24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</a:br>
            <a:r>
              <a:rPr lang="en-US" sz="40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/>
            </a:r>
            <a:br>
              <a:rPr lang="en-US" sz="40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</a:br>
            <a:r>
              <a:rPr lang="en-US" sz="4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US" sz="4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40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510724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82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425" y="1752600"/>
            <a:ext cx="5690601" cy="3048000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 bwMode="auto">
          <a:xfrm>
            <a:off x="457200" y="685800"/>
            <a:ext cx="8153400" cy="1587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838200" y="762000"/>
            <a:ext cx="71628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Font typeface="Wingdings" pitchFamily="2" charset="2"/>
              <a:buChar char="Ø"/>
            </a:pPr>
            <a:r>
              <a:rPr lang="en-US" dirty="0" smtClean="0"/>
              <a:t>Now let’s learn how to run SQL Queries on a database.</a:t>
            </a:r>
          </a:p>
          <a:p>
            <a:pPr algn="just">
              <a:buFont typeface="Wingdings" pitchFamily="2" charset="2"/>
              <a:buChar char="Ø"/>
            </a:pPr>
            <a:r>
              <a:rPr lang="en-US" dirty="0" smtClean="0"/>
              <a:t>Click the database table you wish to run a SQL query on.</a:t>
            </a:r>
          </a:p>
          <a:p>
            <a:pPr algn="just">
              <a:buFont typeface="Wingdings" pitchFamily="2" charset="2"/>
              <a:buChar char="Ø"/>
            </a:pPr>
            <a:r>
              <a:rPr lang="en-US" dirty="0" smtClean="0"/>
              <a:t>Click the SQL button to SQL query window.</a:t>
            </a:r>
          </a:p>
          <a:p>
            <a:pPr algn="just">
              <a:buFont typeface="Wingdings" pitchFamily="2" charset="2"/>
              <a:buChar char="Ø"/>
            </a:pPr>
            <a:endParaRPr lang="en-US" dirty="0" smtClean="0"/>
          </a:p>
          <a:p>
            <a:pPr algn="just"/>
            <a:endParaRPr lang="en-US" dirty="0" smtClean="0"/>
          </a:p>
          <a:p>
            <a:pPr algn="just"/>
            <a:endParaRPr lang="en-US" dirty="0" smtClean="0"/>
          </a:p>
          <a:p>
            <a:pPr algn="just">
              <a:buFont typeface="Wingdings" pitchFamily="2" charset="2"/>
              <a:buChar char="Ø"/>
            </a:pPr>
            <a:endParaRPr lang="en-US" dirty="0" smtClean="0"/>
          </a:p>
        </p:txBody>
      </p:sp>
      <p:sp>
        <p:nvSpPr>
          <p:cNvPr id="13" name="Rectangle 12"/>
          <p:cNvSpPr/>
          <p:nvPr/>
        </p:nvSpPr>
        <p:spPr>
          <a:xfrm>
            <a:off x="507610" y="146986"/>
            <a:ext cx="81864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i="1" dirty="0" smtClean="0">
                <a:solidFill>
                  <a:srgbClr val="FABE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Running SQL queries on a MySQL database using phpMyAdmin</a:t>
            </a:r>
            <a:endParaRPr lang="en-US" sz="2400" dirty="0"/>
          </a:p>
        </p:txBody>
      </p:sp>
      <p:sp>
        <p:nvSpPr>
          <p:cNvPr id="18" name="Oval 17"/>
          <p:cNvSpPr/>
          <p:nvPr/>
        </p:nvSpPr>
        <p:spPr>
          <a:xfrm>
            <a:off x="1219200" y="4038600"/>
            <a:ext cx="304800" cy="381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1</a:t>
            </a:r>
            <a:endParaRPr lang="en-US" b="1" dirty="0"/>
          </a:p>
        </p:txBody>
      </p:sp>
      <p:pic>
        <p:nvPicPr>
          <p:cNvPr id="26" name="Picture 25" descr="86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5600" y="3124200"/>
            <a:ext cx="5757454" cy="3124200"/>
          </a:xfrm>
          <a:prstGeom prst="rect">
            <a:avLst/>
          </a:prstGeom>
        </p:spPr>
      </p:pic>
      <p:sp>
        <p:nvSpPr>
          <p:cNvPr id="27" name="Oval 26"/>
          <p:cNvSpPr/>
          <p:nvPr/>
        </p:nvSpPr>
        <p:spPr>
          <a:xfrm>
            <a:off x="3505200" y="5257800"/>
            <a:ext cx="304800" cy="381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6084998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11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537" y="1971675"/>
            <a:ext cx="7400925" cy="4048125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457200" y="76200"/>
            <a:ext cx="709982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i="1" dirty="0" smtClean="0">
                <a:solidFill>
                  <a:srgbClr val="FABE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Familiarizing yourself with phpMyAdmin</a:t>
            </a:r>
            <a:endParaRPr lang="en-US" sz="3200" dirty="0"/>
          </a:p>
        </p:txBody>
      </p:sp>
      <p:cxnSp>
        <p:nvCxnSpPr>
          <p:cNvPr id="14" name="Straight Connector 13"/>
          <p:cNvCxnSpPr/>
          <p:nvPr/>
        </p:nvCxnSpPr>
        <p:spPr bwMode="auto">
          <a:xfrm>
            <a:off x="457200" y="685800"/>
            <a:ext cx="8153400" cy="1587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838200" y="914400"/>
            <a:ext cx="7162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dirty="0" smtClean="0"/>
              <a:t>To show all tables click the database name.</a:t>
            </a:r>
          </a:p>
          <a:p>
            <a:pPr>
              <a:buFont typeface="Wingdings" pitchFamily="2" charset="2"/>
              <a:buChar char="Ø"/>
            </a:pPr>
            <a:r>
              <a:rPr lang="en-US" dirty="0" smtClean="0"/>
              <a:t>From here we can see more information about the tables contained in the database as well as perform several actions.</a:t>
            </a:r>
            <a:endParaRPr lang="en-US" dirty="0"/>
          </a:p>
        </p:txBody>
      </p:sp>
      <p:pic>
        <p:nvPicPr>
          <p:cNvPr id="17" name="Picture 16" descr="16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775" y="1990725"/>
            <a:ext cx="7410450" cy="4029075"/>
          </a:xfrm>
          <a:prstGeom prst="rect">
            <a:avLst/>
          </a:prstGeom>
        </p:spPr>
      </p:pic>
      <p:pic>
        <p:nvPicPr>
          <p:cNvPr id="18" name="Picture 17" descr="17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50983" y="2927473"/>
            <a:ext cx="5707217" cy="3092327"/>
          </a:xfrm>
          <a:prstGeom prst="rect">
            <a:avLst/>
          </a:prstGeom>
        </p:spPr>
      </p:pic>
      <p:sp>
        <p:nvSpPr>
          <p:cNvPr id="20" name="Oval 19"/>
          <p:cNvSpPr/>
          <p:nvPr/>
        </p:nvSpPr>
        <p:spPr>
          <a:xfrm>
            <a:off x="1219200" y="4419600"/>
            <a:ext cx="304800" cy="3048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21" name="Oval 20"/>
          <p:cNvSpPr/>
          <p:nvPr/>
        </p:nvSpPr>
        <p:spPr>
          <a:xfrm>
            <a:off x="3429000" y="4724400"/>
            <a:ext cx="304800" cy="3048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7295497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/>
          <p:cNvCxnSpPr/>
          <p:nvPr/>
        </p:nvCxnSpPr>
        <p:spPr bwMode="auto">
          <a:xfrm>
            <a:off x="457200" y="685800"/>
            <a:ext cx="8153400" cy="1587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838200" y="762000"/>
            <a:ext cx="7162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Font typeface="Wingdings" pitchFamily="2" charset="2"/>
              <a:buChar char="Ø"/>
            </a:pPr>
            <a:r>
              <a:rPr lang="en-US" dirty="0" smtClean="0"/>
              <a:t>In this part however, let’s demonstrate how to delete this address field using pure SQL command. </a:t>
            </a:r>
          </a:p>
          <a:p>
            <a:pPr algn="just">
              <a:buFont typeface="Wingdings" pitchFamily="2" charset="2"/>
              <a:buChar char="Ø"/>
            </a:pPr>
            <a:r>
              <a:rPr lang="en-US" dirty="0" smtClean="0"/>
              <a:t>Then type the SQL command to delete the </a:t>
            </a:r>
            <a:r>
              <a:rPr lang="en-US" b="1" dirty="0" smtClean="0"/>
              <a:t>address</a:t>
            </a:r>
            <a:r>
              <a:rPr lang="en-US" dirty="0" smtClean="0"/>
              <a:t> field from the </a:t>
            </a:r>
            <a:r>
              <a:rPr lang="en-US" b="1" dirty="0" smtClean="0"/>
              <a:t>details</a:t>
            </a:r>
            <a:r>
              <a:rPr lang="en-US" dirty="0" smtClean="0"/>
              <a:t> table. Click Go when finished.</a:t>
            </a:r>
          </a:p>
          <a:p>
            <a:pPr algn="just">
              <a:buFont typeface="Wingdings" pitchFamily="2" charset="2"/>
              <a:buChar char="Ø"/>
            </a:pPr>
            <a:endParaRPr lang="en-US" dirty="0" smtClean="0"/>
          </a:p>
          <a:p>
            <a:pPr algn="just"/>
            <a:endParaRPr lang="en-US" dirty="0" smtClean="0"/>
          </a:p>
          <a:p>
            <a:pPr algn="just"/>
            <a:endParaRPr lang="en-US" dirty="0" smtClean="0"/>
          </a:p>
          <a:p>
            <a:pPr algn="just">
              <a:buFont typeface="Wingdings" pitchFamily="2" charset="2"/>
              <a:buChar char="Ø"/>
            </a:pPr>
            <a:endParaRPr lang="en-US" dirty="0" smtClean="0"/>
          </a:p>
        </p:txBody>
      </p:sp>
      <p:sp>
        <p:nvSpPr>
          <p:cNvPr id="13" name="Rectangle 12"/>
          <p:cNvSpPr/>
          <p:nvPr/>
        </p:nvSpPr>
        <p:spPr>
          <a:xfrm>
            <a:off x="507610" y="146986"/>
            <a:ext cx="81864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i="1" dirty="0" smtClean="0">
                <a:solidFill>
                  <a:srgbClr val="FABE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Running SQL queries on a MySQL database using phpMyAdmin</a:t>
            </a:r>
            <a:endParaRPr lang="en-US" sz="2400" dirty="0"/>
          </a:p>
        </p:txBody>
      </p:sp>
      <p:pic>
        <p:nvPicPr>
          <p:cNvPr id="21" name="Picture 20" descr="88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825" y="2066925"/>
            <a:ext cx="7372350" cy="387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4883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/>
          <p:cNvCxnSpPr/>
          <p:nvPr/>
        </p:nvCxnSpPr>
        <p:spPr bwMode="auto">
          <a:xfrm>
            <a:off x="457200" y="685800"/>
            <a:ext cx="8153400" cy="1587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838200" y="762000"/>
            <a:ext cx="71628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Font typeface="Wingdings" pitchFamily="2" charset="2"/>
              <a:buChar char="Ø"/>
            </a:pPr>
            <a:r>
              <a:rPr lang="en-US" dirty="0" smtClean="0"/>
              <a:t>Click </a:t>
            </a:r>
            <a:r>
              <a:rPr lang="en-US" b="1" dirty="0" smtClean="0"/>
              <a:t>OK</a:t>
            </a:r>
            <a:r>
              <a:rPr lang="en-US" dirty="0" smtClean="0"/>
              <a:t> to </a:t>
            </a:r>
            <a:r>
              <a:rPr lang="en-US" b="1" dirty="0" smtClean="0"/>
              <a:t>Drop</a:t>
            </a:r>
            <a:r>
              <a:rPr lang="en-US" dirty="0" smtClean="0"/>
              <a:t> address field from the table.</a:t>
            </a:r>
          </a:p>
          <a:p>
            <a:pPr algn="just">
              <a:buFont typeface="Wingdings" pitchFamily="2" charset="2"/>
              <a:buChar char="Ø"/>
            </a:pPr>
            <a:r>
              <a:rPr lang="en-US" dirty="0" smtClean="0"/>
              <a:t>That’s it!! The SQL command has been executed. Let’s go take look. </a:t>
            </a:r>
          </a:p>
          <a:p>
            <a:pPr algn="just">
              <a:buFont typeface="Wingdings" pitchFamily="2" charset="2"/>
              <a:buChar char="Ø"/>
            </a:pPr>
            <a:endParaRPr lang="en-US" dirty="0" smtClean="0"/>
          </a:p>
          <a:p>
            <a:pPr algn="just"/>
            <a:endParaRPr lang="en-US" dirty="0" smtClean="0"/>
          </a:p>
          <a:p>
            <a:pPr algn="just"/>
            <a:endParaRPr lang="en-US" dirty="0" smtClean="0"/>
          </a:p>
          <a:p>
            <a:pPr algn="just">
              <a:buFont typeface="Wingdings" pitchFamily="2" charset="2"/>
              <a:buChar char="Ø"/>
            </a:pPr>
            <a:endParaRPr lang="en-US" dirty="0" smtClean="0"/>
          </a:p>
        </p:txBody>
      </p:sp>
      <p:sp>
        <p:nvSpPr>
          <p:cNvPr id="13" name="Rectangle 12"/>
          <p:cNvSpPr/>
          <p:nvPr/>
        </p:nvSpPr>
        <p:spPr>
          <a:xfrm>
            <a:off x="507610" y="146986"/>
            <a:ext cx="81864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i="1" dirty="0" smtClean="0">
                <a:solidFill>
                  <a:srgbClr val="FABE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Running SQL queries on a MySQL database using phpMyAdmin</a:t>
            </a:r>
            <a:endParaRPr lang="en-US" sz="2400" dirty="0"/>
          </a:p>
        </p:txBody>
      </p:sp>
      <p:pic>
        <p:nvPicPr>
          <p:cNvPr id="9" name="Picture 8" descr="89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1433016"/>
            <a:ext cx="5715000" cy="3087688"/>
          </a:xfrm>
          <a:prstGeom prst="rect">
            <a:avLst/>
          </a:prstGeom>
        </p:spPr>
      </p:pic>
      <p:pic>
        <p:nvPicPr>
          <p:cNvPr id="12" name="Picture 11" descr="810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4600" y="3261816"/>
            <a:ext cx="5743575" cy="3090920"/>
          </a:xfrm>
          <a:prstGeom prst="rect">
            <a:avLst/>
          </a:prstGeom>
        </p:spPr>
      </p:pic>
      <p:sp>
        <p:nvSpPr>
          <p:cNvPr id="17" name="Oval 16"/>
          <p:cNvSpPr/>
          <p:nvPr/>
        </p:nvSpPr>
        <p:spPr>
          <a:xfrm>
            <a:off x="1143000" y="3581400"/>
            <a:ext cx="304800" cy="381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1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9321916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/>
          <p:cNvCxnSpPr/>
          <p:nvPr/>
        </p:nvCxnSpPr>
        <p:spPr bwMode="auto">
          <a:xfrm>
            <a:off x="457200" y="685800"/>
            <a:ext cx="8153400" cy="1587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838200" y="762000"/>
            <a:ext cx="71628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Font typeface="Wingdings" pitchFamily="2" charset="2"/>
              <a:buChar char="Ø"/>
            </a:pPr>
            <a:r>
              <a:rPr lang="en-US" dirty="0" smtClean="0"/>
              <a:t>The address field is no longer in our details table.</a:t>
            </a:r>
          </a:p>
          <a:p>
            <a:pPr algn="just">
              <a:buFont typeface="Wingdings" pitchFamily="2" charset="2"/>
              <a:buChar char="Ø"/>
            </a:pPr>
            <a:r>
              <a:rPr lang="en-US" dirty="0" smtClean="0"/>
              <a:t>We now know how to use </a:t>
            </a:r>
            <a:r>
              <a:rPr lang="en-US" b="1" dirty="0" smtClean="0"/>
              <a:t>SQL Query window </a:t>
            </a:r>
            <a:r>
              <a:rPr lang="en-US" dirty="0" smtClean="0"/>
              <a:t>to SQL syntaxes.</a:t>
            </a:r>
          </a:p>
          <a:p>
            <a:pPr algn="just">
              <a:buFont typeface="Wingdings" pitchFamily="2" charset="2"/>
              <a:buChar char="Ø"/>
            </a:pPr>
            <a:endParaRPr lang="en-US" dirty="0" smtClean="0"/>
          </a:p>
          <a:p>
            <a:pPr algn="just">
              <a:buFont typeface="Wingdings" pitchFamily="2" charset="2"/>
              <a:buChar char="Ø"/>
            </a:pPr>
            <a:endParaRPr lang="en-US" dirty="0" smtClean="0"/>
          </a:p>
          <a:p>
            <a:pPr algn="just"/>
            <a:endParaRPr lang="en-US" dirty="0" smtClean="0"/>
          </a:p>
          <a:p>
            <a:pPr algn="just"/>
            <a:endParaRPr lang="en-US" dirty="0" smtClean="0"/>
          </a:p>
          <a:p>
            <a:pPr algn="just">
              <a:buFont typeface="Wingdings" pitchFamily="2" charset="2"/>
              <a:buChar char="Ø"/>
            </a:pPr>
            <a:endParaRPr lang="en-US" dirty="0" smtClean="0"/>
          </a:p>
        </p:txBody>
      </p:sp>
      <p:sp>
        <p:nvSpPr>
          <p:cNvPr id="13" name="Rectangle 12"/>
          <p:cNvSpPr/>
          <p:nvPr/>
        </p:nvSpPr>
        <p:spPr>
          <a:xfrm>
            <a:off x="507610" y="146986"/>
            <a:ext cx="81864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i="1" dirty="0" smtClean="0">
                <a:solidFill>
                  <a:srgbClr val="FABE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Running SQL queries on a MySQL database using phpMyAdmin</a:t>
            </a:r>
            <a:endParaRPr lang="en-US" sz="2400" dirty="0"/>
          </a:p>
        </p:txBody>
      </p:sp>
      <p:pic>
        <p:nvPicPr>
          <p:cNvPr id="19" name="Picture 18" descr="811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837" y="1519237"/>
            <a:ext cx="7172325" cy="3819525"/>
          </a:xfrm>
          <a:prstGeom prst="rect">
            <a:avLst/>
          </a:prstGeom>
        </p:spPr>
      </p:pic>
      <p:sp>
        <p:nvSpPr>
          <p:cNvPr id="22" name="Rectangle 5"/>
          <p:cNvSpPr>
            <a:spLocks noChangeArrowheads="1"/>
          </p:cNvSpPr>
          <p:nvPr/>
        </p:nvSpPr>
        <p:spPr bwMode="auto">
          <a:xfrm>
            <a:off x="609600" y="5562600"/>
            <a:ext cx="6629400" cy="609600"/>
          </a:xfrm>
          <a:prstGeom prst="rect">
            <a:avLst/>
          </a:prstGeom>
          <a:solidFill>
            <a:srgbClr val="FFEAA7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342900" indent="-342900" algn="just" rtl="0">
              <a:lnSpc>
                <a:spcPct val="80000"/>
              </a:lnSpc>
              <a:spcBef>
                <a:spcPct val="20000"/>
              </a:spcBef>
              <a:buFont typeface="Wingdings" pitchFamily="2" charset="2"/>
              <a:buChar char="Ø"/>
              <a:defRPr/>
            </a:pPr>
            <a:r>
              <a:rPr lang="en-US" kern="0" dirty="0" smtClean="0">
                <a:latin typeface="Calibri" pitchFamily="34" charset="0"/>
              </a:rPr>
              <a:t>Note: for more information on learning about SQL query syntax, visit the MySQL documentation by clicking on SQL icon..</a:t>
            </a:r>
            <a:endParaRPr lang="en-US" kern="0" dirty="0">
              <a:latin typeface="Calibri" pitchFamily="34" charset="0"/>
            </a:endParaRPr>
          </a:p>
        </p:txBody>
      </p:sp>
      <p:sp>
        <p:nvSpPr>
          <p:cNvPr id="23" name="Up Arrow 22"/>
          <p:cNvSpPr/>
          <p:nvPr/>
        </p:nvSpPr>
        <p:spPr>
          <a:xfrm>
            <a:off x="1767114" y="2667000"/>
            <a:ext cx="185058" cy="457200"/>
          </a:xfrm>
          <a:prstGeom prst="up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97297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Text Box 2"/>
          <p:cNvSpPr txBox="1">
            <a:spLocks noChangeArrowheads="1"/>
          </p:cNvSpPr>
          <p:nvPr/>
        </p:nvSpPr>
        <p:spPr bwMode="auto">
          <a:xfrm>
            <a:off x="1600200" y="1600200"/>
            <a:ext cx="6934200" cy="2430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en-US"/>
          </a:p>
          <a:p>
            <a:pPr>
              <a:spcBef>
                <a:spcPct val="50000"/>
              </a:spcBef>
            </a:pPr>
            <a:endParaRPr lang="en-US"/>
          </a:p>
          <a:p>
            <a:pPr>
              <a:spcBef>
                <a:spcPct val="50000"/>
              </a:spcBef>
            </a:pPr>
            <a:endParaRPr lang="en-US"/>
          </a:p>
          <a:p>
            <a:pPr>
              <a:spcBef>
                <a:spcPct val="50000"/>
              </a:spcBef>
            </a:pPr>
            <a:endParaRPr lang="en-US"/>
          </a:p>
          <a:p>
            <a:pPr>
              <a:spcBef>
                <a:spcPct val="50000"/>
              </a:spcBef>
            </a:pPr>
            <a:endParaRPr lang="en-US"/>
          </a:p>
          <a:p>
            <a:pPr>
              <a:spcBef>
                <a:spcPct val="50000"/>
              </a:spcBef>
            </a:pPr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33400" y="1370013"/>
            <a:ext cx="7772400" cy="4648200"/>
          </a:xfrm>
        </p:spPr>
        <p:txBody>
          <a:bodyPr/>
          <a:lstStyle/>
          <a:p>
            <a:pPr>
              <a:defRPr/>
            </a:pPr>
            <a:r>
              <a:rPr lang="en-US" sz="24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Searching </a:t>
            </a:r>
            <a:r>
              <a:rPr lang="en-US" sz="24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through a MySQL database </a:t>
            </a:r>
            <a:br>
              <a:rPr lang="en-US" sz="24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</a:br>
            <a:r>
              <a:rPr lang="en-US" sz="24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using phpMyAdmin </a:t>
            </a:r>
            <a:br>
              <a:rPr lang="en-US" sz="24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</a:br>
            <a:r>
              <a:rPr lang="en-US" sz="40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/>
            </a:r>
            <a:br>
              <a:rPr lang="en-US" sz="40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</a:br>
            <a:r>
              <a:rPr lang="en-US" sz="4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US" sz="4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40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076675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/>
          <p:cNvCxnSpPr/>
          <p:nvPr/>
        </p:nvCxnSpPr>
        <p:spPr bwMode="auto">
          <a:xfrm>
            <a:off x="457200" y="685800"/>
            <a:ext cx="8153400" cy="1587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838200" y="905470"/>
            <a:ext cx="7162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Font typeface="Wingdings" pitchFamily="2" charset="2"/>
              <a:buChar char="Ø"/>
            </a:pPr>
            <a:r>
              <a:rPr lang="en-US" dirty="0" smtClean="0"/>
              <a:t>Now let’s learn how to use the </a:t>
            </a:r>
            <a:r>
              <a:rPr lang="en-US" b="1" dirty="0" smtClean="0"/>
              <a:t>Search</a:t>
            </a:r>
            <a:r>
              <a:rPr lang="en-US" dirty="0" smtClean="0"/>
              <a:t> feature.</a:t>
            </a:r>
          </a:p>
          <a:p>
            <a:pPr algn="just">
              <a:buFont typeface="Wingdings" pitchFamily="2" charset="2"/>
              <a:buChar char="Ø"/>
            </a:pPr>
            <a:r>
              <a:rPr lang="en-US" dirty="0" smtClean="0"/>
              <a:t>Click the database you wish to search here. Then click the </a:t>
            </a:r>
            <a:r>
              <a:rPr lang="en-US" b="1" dirty="0" smtClean="0"/>
              <a:t>Search</a:t>
            </a:r>
            <a:r>
              <a:rPr lang="en-US" dirty="0" smtClean="0"/>
              <a:t> button.</a:t>
            </a:r>
          </a:p>
          <a:p>
            <a:pPr algn="just">
              <a:buFont typeface="Wingdings" pitchFamily="2" charset="2"/>
              <a:buChar char="Ø"/>
            </a:pPr>
            <a:r>
              <a:rPr lang="en-US" dirty="0" smtClean="0"/>
              <a:t>Enter words or values to search for in the database.</a:t>
            </a:r>
          </a:p>
        </p:txBody>
      </p:sp>
      <p:sp>
        <p:nvSpPr>
          <p:cNvPr id="13" name="Rectangle 12"/>
          <p:cNvSpPr/>
          <p:nvPr/>
        </p:nvSpPr>
        <p:spPr>
          <a:xfrm>
            <a:off x="849553" y="146986"/>
            <a:ext cx="75324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i="1" dirty="0" smtClean="0">
                <a:solidFill>
                  <a:srgbClr val="FABE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Searching through a MySQL database using phpMyAdmin</a:t>
            </a:r>
            <a:endParaRPr lang="en-US" sz="2400" dirty="0"/>
          </a:p>
        </p:txBody>
      </p:sp>
      <p:pic>
        <p:nvPicPr>
          <p:cNvPr id="20" name="Picture 19" descr="94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2028825"/>
            <a:ext cx="6858000" cy="3686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141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/>
          <p:cNvCxnSpPr/>
          <p:nvPr/>
        </p:nvCxnSpPr>
        <p:spPr bwMode="auto">
          <a:xfrm>
            <a:off x="457200" y="685800"/>
            <a:ext cx="8153400" cy="1587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838200" y="905470"/>
            <a:ext cx="716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Font typeface="Wingdings" pitchFamily="2" charset="2"/>
              <a:buChar char="Ø"/>
            </a:pPr>
            <a:r>
              <a:rPr lang="en-US" dirty="0" smtClean="0"/>
              <a:t>There are several options you can use to refine your search.</a:t>
            </a:r>
          </a:p>
        </p:txBody>
      </p:sp>
      <p:sp>
        <p:nvSpPr>
          <p:cNvPr id="13" name="Rectangle 12"/>
          <p:cNvSpPr/>
          <p:nvPr/>
        </p:nvSpPr>
        <p:spPr>
          <a:xfrm>
            <a:off x="849553" y="146986"/>
            <a:ext cx="75324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i="1" dirty="0" smtClean="0">
                <a:solidFill>
                  <a:srgbClr val="FABE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Searching through a MySQL database using phpMyAdmin</a:t>
            </a:r>
            <a:endParaRPr lang="en-US" sz="2400" dirty="0"/>
          </a:p>
        </p:txBody>
      </p:sp>
      <p:pic>
        <p:nvPicPr>
          <p:cNvPr id="8" name="Picture 7" descr="95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676400"/>
            <a:ext cx="6524625" cy="3400425"/>
          </a:xfrm>
          <a:prstGeom prst="rect">
            <a:avLst/>
          </a:prstGeom>
        </p:spPr>
      </p:pic>
      <p:sp>
        <p:nvSpPr>
          <p:cNvPr id="12" name="Rectangle 5"/>
          <p:cNvSpPr>
            <a:spLocks noChangeArrowheads="1"/>
          </p:cNvSpPr>
          <p:nvPr/>
        </p:nvSpPr>
        <p:spPr bwMode="auto">
          <a:xfrm>
            <a:off x="609600" y="5562600"/>
            <a:ext cx="6629400" cy="609600"/>
          </a:xfrm>
          <a:prstGeom prst="rect">
            <a:avLst/>
          </a:prstGeom>
          <a:solidFill>
            <a:srgbClr val="FFEAA7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342900" indent="-342900" algn="just" rtl="0">
              <a:lnSpc>
                <a:spcPct val="80000"/>
              </a:lnSpc>
              <a:spcBef>
                <a:spcPct val="20000"/>
              </a:spcBef>
              <a:buFont typeface="Wingdings" pitchFamily="2" charset="2"/>
              <a:buChar char="Ø"/>
              <a:defRPr/>
            </a:pPr>
            <a:r>
              <a:rPr lang="en-US" kern="0" dirty="0" smtClean="0">
                <a:latin typeface="Calibri" pitchFamily="34" charset="0"/>
              </a:rPr>
              <a:t>Note: this database only has one table (details), but if there were more, you could limit your search to specific table here..</a:t>
            </a:r>
            <a:endParaRPr lang="en-US" kern="0" dirty="0">
              <a:latin typeface="Calibri" pitchFamily="34" charset="0"/>
            </a:endParaRPr>
          </a:p>
        </p:txBody>
      </p:sp>
      <p:sp>
        <p:nvSpPr>
          <p:cNvPr id="17" name="Up Arrow 16"/>
          <p:cNvSpPr/>
          <p:nvPr/>
        </p:nvSpPr>
        <p:spPr>
          <a:xfrm>
            <a:off x="4419600" y="4876800"/>
            <a:ext cx="228600" cy="609600"/>
          </a:xfrm>
          <a:prstGeom prst="up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057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/>
          <p:cNvCxnSpPr/>
          <p:nvPr/>
        </p:nvCxnSpPr>
        <p:spPr bwMode="auto">
          <a:xfrm>
            <a:off x="457200" y="685800"/>
            <a:ext cx="8153400" cy="1587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838200" y="905470"/>
            <a:ext cx="7162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Font typeface="Wingdings" pitchFamily="2" charset="2"/>
              <a:buChar char="Ø"/>
            </a:pPr>
            <a:r>
              <a:rPr lang="en-US" dirty="0" smtClean="0"/>
              <a:t>When ready, click Go to perform the search.</a:t>
            </a:r>
          </a:p>
          <a:p>
            <a:pPr algn="just">
              <a:buFont typeface="Wingdings" pitchFamily="2" charset="2"/>
              <a:buChar char="Ø"/>
            </a:pPr>
            <a:r>
              <a:rPr lang="en-US" dirty="0" smtClean="0"/>
              <a:t>The search found one match.</a:t>
            </a:r>
          </a:p>
          <a:p>
            <a:pPr algn="just">
              <a:buFont typeface="Wingdings" pitchFamily="2" charset="2"/>
              <a:buChar char="Ø"/>
            </a:pPr>
            <a:endParaRPr lang="en-US" dirty="0" smtClean="0"/>
          </a:p>
        </p:txBody>
      </p:sp>
      <p:sp>
        <p:nvSpPr>
          <p:cNvPr id="13" name="Rectangle 12"/>
          <p:cNvSpPr/>
          <p:nvPr/>
        </p:nvSpPr>
        <p:spPr>
          <a:xfrm>
            <a:off x="849553" y="146986"/>
            <a:ext cx="75324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i="1" dirty="0" smtClean="0">
                <a:solidFill>
                  <a:srgbClr val="FABE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Searching through a MySQL database using phpMyAdmin</a:t>
            </a:r>
            <a:endParaRPr lang="en-US" sz="2400" dirty="0"/>
          </a:p>
        </p:txBody>
      </p:sp>
      <p:pic>
        <p:nvPicPr>
          <p:cNvPr id="19" name="Picture 18" descr="97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400" y="2418472"/>
            <a:ext cx="6381750" cy="3943350"/>
          </a:xfrm>
          <a:prstGeom prst="rect">
            <a:avLst/>
          </a:prstGeom>
        </p:spPr>
      </p:pic>
      <p:pic>
        <p:nvPicPr>
          <p:cNvPr id="20" name="Picture 19" descr="98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808" y="1678748"/>
            <a:ext cx="6410325" cy="3429000"/>
          </a:xfrm>
          <a:prstGeom prst="rect">
            <a:avLst/>
          </a:prstGeom>
        </p:spPr>
      </p:pic>
      <p:sp>
        <p:nvSpPr>
          <p:cNvPr id="22" name="Oval 21"/>
          <p:cNvSpPr/>
          <p:nvPr/>
        </p:nvSpPr>
        <p:spPr>
          <a:xfrm>
            <a:off x="914400" y="4114800"/>
            <a:ext cx="304800" cy="381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979015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/>
          <p:cNvCxnSpPr/>
          <p:nvPr/>
        </p:nvCxnSpPr>
        <p:spPr bwMode="auto">
          <a:xfrm>
            <a:off x="457200" y="685800"/>
            <a:ext cx="8153400" cy="1587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838200" y="708518"/>
            <a:ext cx="7162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Font typeface="Wingdings" pitchFamily="2" charset="2"/>
              <a:buChar char="Ø"/>
            </a:pPr>
            <a:r>
              <a:rPr lang="en-US" dirty="0" smtClean="0"/>
              <a:t>Click Browse link to look the result.</a:t>
            </a:r>
          </a:p>
          <a:p>
            <a:pPr algn="just">
              <a:buFont typeface="Wingdings" pitchFamily="2" charset="2"/>
              <a:buChar char="Ø"/>
            </a:pPr>
            <a:r>
              <a:rPr lang="en-US" dirty="0" smtClean="0"/>
              <a:t>We can now make changes, delete, export and print to the record that was found .</a:t>
            </a:r>
          </a:p>
          <a:p>
            <a:pPr algn="just">
              <a:buFont typeface="Wingdings" pitchFamily="2" charset="2"/>
              <a:buChar char="Ø"/>
            </a:pPr>
            <a:endParaRPr lang="en-US" dirty="0" smtClean="0"/>
          </a:p>
        </p:txBody>
      </p:sp>
      <p:sp>
        <p:nvSpPr>
          <p:cNvPr id="13" name="Rectangle 12"/>
          <p:cNvSpPr/>
          <p:nvPr/>
        </p:nvSpPr>
        <p:spPr>
          <a:xfrm>
            <a:off x="849553" y="146986"/>
            <a:ext cx="75324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i="1" dirty="0" smtClean="0">
                <a:solidFill>
                  <a:srgbClr val="FABE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Searching through a MySQL database using phpMyAdmin</a:t>
            </a:r>
            <a:endParaRPr lang="en-US" sz="2400" dirty="0"/>
          </a:p>
        </p:txBody>
      </p:sp>
      <p:pic>
        <p:nvPicPr>
          <p:cNvPr id="15" name="Picture 14" descr="99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1600200"/>
            <a:ext cx="5753100" cy="3028950"/>
          </a:xfrm>
          <a:prstGeom prst="rect">
            <a:avLst/>
          </a:prstGeom>
        </p:spPr>
      </p:pic>
      <p:pic>
        <p:nvPicPr>
          <p:cNvPr id="17" name="Picture 16" descr="910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8400" y="2756333"/>
            <a:ext cx="6429375" cy="3596403"/>
          </a:xfrm>
          <a:prstGeom prst="rect">
            <a:avLst/>
          </a:prstGeom>
        </p:spPr>
      </p:pic>
      <p:sp>
        <p:nvSpPr>
          <p:cNvPr id="18" name="Oval 17"/>
          <p:cNvSpPr/>
          <p:nvPr/>
        </p:nvSpPr>
        <p:spPr>
          <a:xfrm>
            <a:off x="2590800" y="4800600"/>
            <a:ext cx="304800" cy="381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21" name="Oval 20"/>
          <p:cNvSpPr/>
          <p:nvPr/>
        </p:nvSpPr>
        <p:spPr>
          <a:xfrm>
            <a:off x="914400" y="3733800"/>
            <a:ext cx="304800" cy="381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1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2029712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457200" y="76200"/>
            <a:ext cx="709982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i="1" dirty="0" smtClean="0">
                <a:solidFill>
                  <a:srgbClr val="FABE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Familiarizing yourself with phpMyAdmin</a:t>
            </a:r>
            <a:endParaRPr lang="en-US" sz="3200" dirty="0"/>
          </a:p>
        </p:txBody>
      </p:sp>
      <p:cxnSp>
        <p:nvCxnSpPr>
          <p:cNvPr id="14" name="Straight Connector 13"/>
          <p:cNvCxnSpPr/>
          <p:nvPr/>
        </p:nvCxnSpPr>
        <p:spPr bwMode="auto">
          <a:xfrm>
            <a:off x="457200" y="685800"/>
            <a:ext cx="8153400" cy="1587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838200" y="1307068"/>
            <a:ext cx="716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dirty="0" smtClean="0"/>
              <a:t>Browse: we can </a:t>
            </a:r>
            <a:r>
              <a:rPr lang="en-US" b="1" dirty="0" smtClean="0"/>
              <a:t>Browse</a:t>
            </a:r>
            <a:r>
              <a:rPr lang="en-US" dirty="0" smtClean="0"/>
              <a:t> a table to see the individual records </a:t>
            </a:r>
            <a:endParaRPr lang="en-US" dirty="0"/>
          </a:p>
        </p:txBody>
      </p:sp>
      <p:pic>
        <p:nvPicPr>
          <p:cNvPr id="15" name="Picture 14" descr="18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537" y="1981200"/>
            <a:ext cx="7400925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2664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457200" y="76200"/>
            <a:ext cx="709982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i="1" dirty="0" smtClean="0">
                <a:solidFill>
                  <a:srgbClr val="FABE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Familiarizing yourself with phpMyAdmin</a:t>
            </a:r>
            <a:endParaRPr lang="en-US" sz="3200" dirty="0"/>
          </a:p>
        </p:txBody>
      </p:sp>
      <p:cxnSp>
        <p:nvCxnSpPr>
          <p:cNvPr id="14" name="Straight Connector 13"/>
          <p:cNvCxnSpPr/>
          <p:nvPr/>
        </p:nvCxnSpPr>
        <p:spPr bwMode="auto">
          <a:xfrm>
            <a:off x="457200" y="685800"/>
            <a:ext cx="8153400" cy="1587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838200" y="1219200"/>
            <a:ext cx="7162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dirty="0" smtClean="0"/>
              <a:t>Structure: we can see  the </a:t>
            </a:r>
            <a:r>
              <a:rPr lang="en-US" b="1" dirty="0" smtClean="0"/>
              <a:t>Structure</a:t>
            </a:r>
            <a:r>
              <a:rPr lang="en-US" dirty="0" smtClean="0"/>
              <a:t> of a table and perform certain actions.</a:t>
            </a:r>
            <a:endParaRPr lang="en-US" dirty="0"/>
          </a:p>
        </p:txBody>
      </p:sp>
      <p:pic>
        <p:nvPicPr>
          <p:cNvPr id="8" name="Picture 7" descr="19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775" y="2009775"/>
            <a:ext cx="7410450" cy="401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4215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457200" y="76200"/>
            <a:ext cx="709982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i="1" dirty="0" smtClean="0">
                <a:solidFill>
                  <a:srgbClr val="FABE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Familiarizing yourself with phpMyAdmin</a:t>
            </a:r>
            <a:endParaRPr lang="en-US" sz="3200" dirty="0"/>
          </a:p>
        </p:txBody>
      </p:sp>
      <p:cxnSp>
        <p:nvCxnSpPr>
          <p:cNvPr id="14" name="Straight Connector 13"/>
          <p:cNvCxnSpPr/>
          <p:nvPr/>
        </p:nvCxnSpPr>
        <p:spPr bwMode="auto">
          <a:xfrm>
            <a:off x="457200" y="685800"/>
            <a:ext cx="8153400" cy="1587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838200" y="1219200"/>
            <a:ext cx="716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dirty="0" smtClean="0"/>
              <a:t>Search: we can </a:t>
            </a:r>
            <a:r>
              <a:rPr lang="en-US" b="1" dirty="0" smtClean="0"/>
              <a:t>Search</a:t>
            </a:r>
            <a:r>
              <a:rPr lang="en-US" dirty="0" smtClean="0"/>
              <a:t> through a table for specific keywords</a:t>
            </a:r>
            <a:endParaRPr lang="en-US" dirty="0"/>
          </a:p>
        </p:txBody>
      </p:sp>
      <p:pic>
        <p:nvPicPr>
          <p:cNvPr id="12" name="Picture 11" descr="11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300" y="2019300"/>
            <a:ext cx="73914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3635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7841</TotalTime>
  <Words>1938</Words>
  <Application>Microsoft Macintosh PowerPoint</Application>
  <PresentationFormat>On-screen Show (4:3)</PresentationFormat>
  <Paragraphs>379</Paragraphs>
  <Slides>67</Slides>
  <Notes>67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68" baseType="lpstr">
      <vt:lpstr>Office Theme</vt:lpstr>
      <vt:lpstr>PHPMyAdmin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Creating tables in a MySQL database  with phpMyAdmin  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Deleting tables in a MySQL database  with phpMyAdmin     </vt:lpstr>
      <vt:lpstr>PowerPoint Presentation</vt:lpstr>
      <vt:lpstr>PowerPoint Presentation</vt:lpstr>
      <vt:lpstr>PowerPoint Presentation</vt:lpstr>
      <vt:lpstr>PowerPoint Presentation</vt:lpstr>
      <vt:lpstr>Inserting fields into a MySQL database table  using phpMyAdmin     </vt:lpstr>
      <vt:lpstr>PowerPoint Presentation</vt:lpstr>
      <vt:lpstr>PowerPoint Presentation</vt:lpstr>
      <vt:lpstr>PowerPoint Presentation</vt:lpstr>
      <vt:lpstr>Modifying fields in a MySQL database table  using phpMyAdmin     </vt:lpstr>
      <vt:lpstr>PowerPoint Presentation</vt:lpstr>
      <vt:lpstr>PowerPoint Presentation</vt:lpstr>
      <vt:lpstr>PowerPoint Presentation</vt:lpstr>
      <vt:lpstr>Deleting fields in a MySQL database table  using phpMyAdmin    </vt:lpstr>
      <vt:lpstr>PowerPoint Presentation</vt:lpstr>
      <vt:lpstr>PowerPoint Presentation</vt:lpstr>
      <vt:lpstr>PowerPoint Presentation</vt:lpstr>
      <vt:lpstr>Exporting and importing MySQL databases  and tables using phpMyAdmin   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Running SQL queries on a MySQL database  using phpMyAdmin    </vt:lpstr>
      <vt:lpstr>PowerPoint Presentation</vt:lpstr>
      <vt:lpstr>PowerPoint Presentation</vt:lpstr>
      <vt:lpstr>PowerPoint Presentation</vt:lpstr>
      <vt:lpstr>PowerPoint Presentation</vt:lpstr>
      <vt:lpstr>Searching through a MySQL database  using phpMyAdmin     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Jupiter Zhuo</dc:creator>
  <cp:lastModifiedBy>My Macbook</cp:lastModifiedBy>
  <cp:revision>209</cp:revision>
  <dcterms:created xsi:type="dcterms:W3CDTF">2017-01-18T10:36:33Z</dcterms:created>
  <dcterms:modified xsi:type="dcterms:W3CDTF">2017-04-06T05:53:01Z</dcterms:modified>
</cp:coreProperties>
</file>